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86" r:id="rId2"/>
    <p:sldId id="279" r:id="rId3"/>
    <p:sldId id="288" r:id="rId4"/>
    <p:sldId id="262" r:id="rId5"/>
    <p:sldId id="257" r:id="rId6"/>
    <p:sldId id="261" r:id="rId7"/>
    <p:sldId id="258" r:id="rId8"/>
    <p:sldId id="265" r:id="rId9"/>
    <p:sldId id="274" r:id="rId10"/>
    <p:sldId id="275" r:id="rId11"/>
    <p:sldId id="264" r:id="rId12"/>
    <p:sldId id="266" r:id="rId13"/>
    <p:sldId id="283" r:id="rId14"/>
    <p:sldId id="280" r:id="rId15"/>
    <p:sldId id="270" r:id="rId16"/>
    <p:sldId id="277" r:id="rId17"/>
    <p:sldId id="278" r:id="rId18"/>
    <p:sldId id="271" r:id="rId19"/>
    <p:sldId id="269" r:id="rId20"/>
    <p:sldId id="272" r:id="rId21"/>
    <p:sldId id="273" r:id="rId22"/>
    <p:sldId id="281" r:id="rId23"/>
    <p:sldId id="282" r:id="rId24"/>
    <p:sldId id="260" r:id="rId25"/>
    <p:sldId id="263" r:id="rId26"/>
    <p:sldId id="289"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21" autoAdjust="0"/>
    <p:restoredTop sz="85067" autoAdjust="0"/>
  </p:normalViewPr>
  <p:slideViewPr>
    <p:cSldViewPr snapToGrid="0">
      <p:cViewPr varScale="1">
        <p:scale>
          <a:sx n="70" d="100"/>
          <a:sy n="70" d="100"/>
        </p:scale>
        <p:origin x="624" y="51"/>
      </p:cViewPr>
      <p:guideLst/>
    </p:cSldViewPr>
  </p:slideViewPr>
  <p:outlineViewPr>
    <p:cViewPr>
      <p:scale>
        <a:sx n="33" d="100"/>
        <a:sy n="33" d="100"/>
      </p:scale>
      <p:origin x="0" y="-2597"/>
    </p:cViewPr>
  </p:outlineViewPr>
  <p:notesTextViewPr>
    <p:cViewPr>
      <p:scale>
        <a:sx n="3" d="2"/>
        <a:sy n="3" d="2"/>
      </p:scale>
      <p:origin x="0" y="0"/>
    </p:cViewPr>
  </p:notesTextViewPr>
  <p:sorterViewPr>
    <p:cViewPr>
      <p:scale>
        <a:sx n="2511" d="4000"/>
        <a:sy n="2511" d="40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1FC9C2A4-A3EB-4067-8BFC-CB62E615185E}" type="datetimeFigureOut">
              <a:rPr lang="en-US" smtClean="0"/>
              <a:t>11/10/2014</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48D45E25-846D-4A6A-AC86-87AE84B3EDDF}" type="slidenum">
              <a:rPr lang="en-US" smtClean="0"/>
              <a:t>‹#›</a:t>
            </a:fld>
            <a:endParaRPr lang="en-US"/>
          </a:p>
        </p:txBody>
      </p:sp>
    </p:spTree>
    <p:extLst>
      <p:ext uri="{BB962C8B-B14F-4D97-AF65-F5344CB8AC3E}">
        <p14:creationId xmlns:p14="http://schemas.microsoft.com/office/powerpoint/2010/main" val="2443551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5C1394CF-747E-414B-BF6C-F5445D425A50}" type="datetimeFigureOut">
              <a:rPr lang="en-US" smtClean="0"/>
              <a:t>11/10/2014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F4879029-2F97-4371-AF04-C4B1840E6009}" type="slidenum">
              <a:rPr lang="en-US" smtClean="0"/>
              <a:t>‹#›</a:t>
            </a:fld>
            <a:endParaRPr lang="en-US"/>
          </a:p>
        </p:txBody>
      </p:sp>
    </p:spTree>
    <p:extLst>
      <p:ext uri="{BB962C8B-B14F-4D97-AF65-F5344CB8AC3E}">
        <p14:creationId xmlns:p14="http://schemas.microsoft.com/office/powerpoint/2010/main" val="329928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often we</a:t>
            </a:r>
            <a:r>
              <a:rPr lang="en-US" baseline="0" dirty="0" smtClean="0"/>
              <a:t> jump to persuasion before being sure we are understood.   </a:t>
            </a:r>
            <a:endParaRPr lang="en-US" dirty="0"/>
          </a:p>
        </p:txBody>
      </p:sp>
      <p:sp>
        <p:nvSpPr>
          <p:cNvPr id="4" name="Slide Number Placeholder 3"/>
          <p:cNvSpPr>
            <a:spLocks noGrp="1"/>
          </p:cNvSpPr>
          <p:nvPr>
            <p:ph type="sldNum" sz="quarter" idx="10"/>
          </p:nvPr>
        </p:nvSpPr>
        <p:spPr/>
        <p:txBody>
          <a:bodyPr/>
          <a:lstStyle/>
          <a:p>
            <a:fld id="{F4879029-2F97-4371-AF04-C4B1840E6009}" type="slidenum">
              <a:rPr lang="en-US" smtClean="0"/>
              <a:t>2</a:t>
            </a:fld>
            <a:endParaRPr lang="en-US"/>
          </a:p>
        </p:txBody>
      </p:sp>
    </p:spTree>
    <p:extLst>
      <p:ext uri="{BB962C8B-B14F-4D97-AF65-F5344CB8AC3E}">
        <p14:creationId xmlns:p14="http://schemas.microsoft.com/office/powerpoint/2010/main" val="256050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four segments of the presentation.  Basics, which are elementary.  The process of starting to create a powerful writing.  Avoiding distractive practices.  And making the writing a work of art that is a pleasure to read. </a:t>
            </a:r>
            <a:endParaRPr lang="en-US" dirty="0"/>
          </a:p>
        </p:txBody>
      </p:sp>
      <p:sp>
        <p:nvSpPr>
          <p:cNvPr id="4" name="Slide Number Placeholder 3"/>
          <p:cNvSpPr>
            <a:spLocks noGrp="1"/>
          </p:cNvSpPr>
          <p:nvPr>
            <p:ph type="sldNum" sz="quarter" idx="10"/>
          </p:nvPr>
        </p:nvSpPr>
        <p:spPr/>
        <p:txBody>
          <a:bodyPr/>
          <a:lstStyle/>
          <a:p>
            <a:fld id="{F4879029-2F97-4371-AF04-C4B1840E6009}" type="slidenum">
              <a:rPr lang="en-US" smtClean="0"/>
              <a:t>3</a:t>
            </a:fld>
            <a:endParaRPr lang="en-US"/>
          </a:p>
        </p:txBody>
      </p:sp>
    </p:spTree>
    <p:extLst>
      <p:ext uri="{BB962C8B-B14F-4D97-AF65-F5344CB8AC3E}">
        <p14:creationId xmlns:p14="http://schemas.microsoft.com/office/powerpoint/2010/main" val="425568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In this case</a:t>
            </a:r>
          </a:p>
          <a:p>
            <a:r>
              <a:rPr lang="en-US" dirty="0" smtClean="0"/>
              <a:t>Introduction – first sentence</a:t>
            </a:r>
          </a:p>
          <a:p>
            <a:r>
              <a:rPr lang="en-US" dirty="0" smtClean="0"/>
              <a:t>“as the Defendants</a:t>
            </a:r>
            <a:r>
              <a:rPr lang="en-US" baseline="0" dirty="0" smtClean="0"/>
              <a:t> have asserted”  - assumes something I have long forgotten</a:t>
            </a:r>
          </a:p>
          <a:p>
            <a:r>
              <a:rPr lang="en-US" baseline="0" dirty="0" smtClean="0"/>
              <a:t>Re write this.</a:t>
            </a:r>
            <a:endParaRPr lang="en-US" dirty="0"/>
          </a:p>
        </p:txBody>
      </p:sp>
      <p:sp>
        <p:nvSpPr>
          <p:cNvPr id="4" name="Slide Number Placeholder 3"/>
          <p:cNvSpPr>
            <a:spLocks noGrp="1"/>
          </p:cNvSpPr>
          <p:nvPr>
            <p:ph type="sldNum" sz="quarter" idx="10"/>
          </p:nvPr>
        </p:nvSpPr>
        <p:spPr/>
        <p:txBody>
          <a:bodyPr/>
          <a:lstStyle/>
          <a:p>
            <a:fld id="{F4879029-2F97-4371-AF04-C4B1840E6009}" type="slidenum">
              <a:rPr lang="en-US" smtClean="0"/>
              <a:t>4</a:t>
            </a:fld>
            <a:endParaRPr lang="en-US"/>
          </a:p>
        </p:txBody>
      </p:sp>
    </p:spTree>
    <p:extLst>
      <p:ext uri="{BB962C8B-B14F-4D97-AF65-F5344CB8AC3E}">
        <p14:creationId xmlns:p14="http://schemas.microsoft.com/office/powerpoint/2010/main" val="357678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Fustian</a:t>
            </a:r>
            <a:r>
              <a:rPr lang="en-US" baseline="0" dirty="0" smtClean="0"/>
              <a:t> - </a:t>
            </a:r>
            <a:r>
              <a:rPr lang="en-US" dirty="0" smtClean="0"/>
              <a:t>pompous or pretentious speech or writing.</a:t>
            </a:r>
          </a:p>
          <a:p>
            <a:r>
              <a:rPr lang="en-US" dirty="0" smtClean="0"/>
              <a:t>Circumlocution</a:t>
            </a:r>
            <a:r>
              <a:rPr lang="en-US" baseline="0" dirty="0" smtClean="0"/>
              <a:t> - </a:t>
            </a:r>
            <a:r>
              <a:rPr lang="en-US" dirty="0" smtClean="0"/>
              <a:t>the use of many words where fewer would do, especially in a deliberate attempt to be vague or evasive.</a:t>
            </a:r>
            <a:endParaRPr lang="en-US" dirty="0"/>
          </a:p>
        </p:txBody>
      </p:sp>
      <p:sp>
        <p:nvSpPr>
          <p:cNvPr id="4" name="Slide Number Placeholder 3"/>
          <p:cNvSpPr>
            <a:spLocks noGrp="1"/>
          </p:cNvSpPr>
          <p:nvPr>
            <p:ph type="sldNum" sz="quarter" idx="10"/>
          </p:nvPr>
        </p:nvSpPr>
        <p:spPr/>
        <p:txBody>
          <a:bodyPr/>
          <a:lstStyle/>
          <a:p>
            <a:fld id="{F4879029-2F97-4371-AF04-C4B1840E6009}" type="slidenum">
              <a:rPr lang="en-US" smtClean="0"/>
              <a:t>9</a:t>
            </a:fld>
            <a:endParaRPr lang="en-US"/>
          </a:p>
        </p:txBody>
      </p:sp>
    </p:spTree>
    <p:extLst>
      <p:ext uri="{BB962C8B-B14F-4D97-AF65-F5344CB8AC3E}">
        <p14:creationId xmlns:p14="http://schemas.microsoft.com/office/powerpoint/2010/main" val="187284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who use jargon are</a:t>
            </a:r>
            <a:r>
              <a:rPr lang="en-US" baseline="0" dirty="0" smtClean="0"/>
              <a:t> either ignorant of their subject and pretentious, or lying.</a:t>
            </a:r>
            <a:endParaRPr lang="en-US" dirty="0"/>
          </a:p>
        </p:txBody>
      </p:sp>
      <p:sp>
        <p:nvSpPr>
          <p:cNvPr id="4" name="Slide Number Placeholder 3"/>
          <p:cNvSpPr>
            <a:spLocks noGrp="1"/>
          </p:cNvSpPr>
          <p:nvPr>
            <p:ph type="sldNum" sz="quarter" idx="10"/>
          </p:nvPr>
        </p:nvSpPr>
        <p:spPr/>
        <p:txBody>
          <a:bodyPr/>
          <a:lstStyle/>
          <a:p>
            <a:fld id="{F4879029-2F97-4371-AF04-C4B1840E6009}" type="slidenum">
              <a:rPr lang="en-US" smtClean="0"/>
              <a:t>10</a:t>
            </a:fld>
            <a:endParaRPr lang="en-US"/>
          </a:p>
        </p:txBody>
      </p:sp>
    </p:spTree>
    <p:extLst>
      <p:ext uri="{BB962C8B-B14F-4D97-AF65-F5344CB8AC3E}">
        <p14:creationId xmlns:p14="http://schemas.microsoft.com/office/powerpoint/2010/main" val="3155443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879029-2F97-4371-AF04-C4B1840E6009}" type="slidenum">
              <a:rPr lang="en-US" smtClean="0"/>
              <a:t>22</a:t>
            </a:fld>
            <a:endParaRPr lang="en-US"/>
          </a:p>
        </p:txBody>
      </p:sp>
    </p:spTree>
    <p:extLst>
      <p:ext uri="{BB962C8B-B14F-4D97-AF65-F5344CB8AC3E}">
        <p14:creationId xmlns:p14="http://schemas.microsoft.com/office/powerpoint/2010/main" val="3584741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B5CD517-91FE-4CCF-AF54-324E2E60EE57}"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C84E2-489E-4FA5-888E-82D9E30A048F}" type="slidenum">
              <a:rPr lang="en-US" smtClean="0"/>
              <a:t>‹#›</a:t>
            </a:fld>
            <a:endParaRPr lang="en-US"/>
          </a:p>
        </p:txBody>
      </p:sp>
    </p:spTree>
    <p:extLst>
      <p:ext uri="{BB962C8B-B14F-4D97-AF65-F5344CB8AC3E}">
        <p14:creationId xmlns:p14="http://schemas.microsoft.com/office/powerpoint/2010/main" val="2968390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5CD517-91FE-4CCF-AF54-324E2E60EE57}"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C84E2-489E-4FA5-888E-82D9E30A048F}" type="slidenum">
              <a:rPr lang="en-US" smtClean="0"/>
              <a:t>‹#›</a:t>
            </a:fld>
            <a:endParaRPr lang="en-US"/>
          </a:p>
        </p:txBody>
      </p:sp>
    </p:spTree>
    <p:extLst>
      <p:ext uri="{BB962C8B-B14F-4D97-AF65-F5344CB8AC3E}">
        <p14:creationId xmlns:p14="http://schemas.microsoft.com/office/powerpoint/2010/main" val="3751480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5CD517-91FE-4CCF-AF54-324E2E60EE57}"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C84E2-489E-4FA5-888E-82D9E30A048F}" type="slidenum">
              <a:rPr lang="en-US" smtClean="0"/>
              <a:t>‹#›</a:t>
            </a:fld>
            <a:endParaRPr lang="en-US"/>
          </a:p>
        </p:txBody>
      </p:sp>
    </p:spTree>
    <p:extLst>
      <p:ext uri="{BB962C8B-B14F-4D97-AF65-F5344CB8AC3E}">
        <p14:creationId xmlns:p14="http://schemas.microsoft.com/office/powerpoint/2010/main" val="318592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5CD517-91FE-4CCF-AF54-324E2E60EE57}"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C84E2-489E-4FA5-888E-82D9E30A048F}" type="slidenum">
              <a:rPr lang="en-US" smtClean="0"/>
              <a:t>‹#›</a:t>
            </a:fld>
            <a:endParaRPr lang="en-US"/>
          </a:p>
        </p:txBody>
      </p:sp>
    </p:spTree>
    <p:extLst>
      <p:ext uri="{BB962C8B-B14F-4D97-AF65-F5344CB8AC3E}">
        <p14:creationId xmlns:p14="http://schemas.microsoft.com/office/powerpoint/2010/main" val="2409099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CD517-91FE-4CCF-AF54-324E2E60EE57}"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C84E2-489E-4FA5-888E-82D9E30A048F}" type="slidenum">
              <a:rPr lang="en-US" smtClean="0"/>
              <a:t>‹#›</a:t>
            </a:fld>
            <a:endParaRPr lang="en-US"/>
          </a:p>
        </p:txBody>
      </p:sp>
    </p:spTree>
    <p:extLst>
      <p:ext uri="{BB962C8B-B14F-4D97-AF65-F5344CB8AC3E}">
        <p14:creationId xmlns:p14="http://schemas.microsoft.com/office/powerpoint/2010/main" val="120313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B5CD517-91FE-4CCF-AF54-324E2E60EE57}" type="datetimeFigureOut">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C84E2-489E-4FA5-888E-82D9E30A048F}" type="slidenum">
              <a:rPr lang="en-US" smtClean="0"/>
              <a:t>‹#›</a:t>
            </a:fld>
            <a:endParaRPr lang="en-US"/>
          </a:p>
        </p:txBody>
      </p:sp>
    </p:spTree>
    <p:extLst>
      <p:ext uri="{BB962C8B-B14F-4D97-AF65-F5344CB8AC3E}">
        <p14:creationId xmlns:p14="http://schemas.microsoft.com/office/powerpoint/2010/main" val="529847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B5CD517-91FE-4CCF-AF54-324E2E60EE57}" type="datetimeFigureOut">
              <a:rPr lang="en-US" smtClean="0"/>
              <a:t>11/10/2014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DC84E2-489E-4FA5-888E-82D9E30A048F}" type="slidenum">
              <a:rPr lang="en-US" smtClean="0"/>
              <a:t>‹#›</a:t>
            </a:fld>
            <a:endParaRPr lang="en-US"/>
          </a:p>
        </p:txBody>
      </p:sp>
    </p:spTree>
    <p:extLst>
      <p:ext uri="{BB962C8B-B14F-4D97-AF65-F5344CB8AC3E}">
        <p14:creationId xmlns:p14="http://schemas.microsoft.com/office/powerpoint/2010/main" val="1355050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B5CD517-91FE-4CCF-AF54-324E2E60EE57}" type="datetimeFigureOut">
              <a:rPr lang="en-US" smtClean="0"/>
              <a:t>11/10/2014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DC84E2-489E-4FA5-888E-82D9E30A048F}" type="slidenum">
              <a:rPr lang="en-US" smtClean="0"/>
              <a:t>‹#›</a:t>
            </a:fld>
            <a:endParaRPr lang="en-US"/>
          </a:p>
        </p:txBody>
      </p:sp>
    </p:spTree>
    <p:extLst>
      <p:ext uri="{BB962C8B-B14F-4D97-AF65-F5344CB8AC3E}">
        <p14:creationId xmlns:p14="http://schemas.microsoft.com/office/powerpoint/2010/main" val="517006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CD517-91FE-4CCF-AF54-324E2E60EE57}" type="datetimeFigureOut">
              <a:rPr lang="en-US" smtClean="0"/>
              <a:t>11/10/2014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DC84E2-489E-4FA5-888E-82D9E30A048F}" type="slidenum">
              <a:rPr lang="en-US" smtClean="0"/>
              <a:t>‹#›</a:t>
            </a:fld>
            <a:endParaRPr lang="en-US"/>
          </a:p>
        </p:txBody>
      </p:sp>
    </p:spTree>
    <p:extLst>
      <p:ext uri="{BB962C8B-B14F-4D97-AF65-F5344CB8AC3E}">
        <p14:creationId xmlns:p14="http://schemas.microsoft.com/office/powerpoint/2010/main" val="406799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CD517-91FE-4CCF-AF54-324E2E60EE57}" type="datetimeFigureOut">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C84E2-489E-4FA5-888E-82D9E30A048F}" type="slidenum">
              <a:rPr lang="en-US" smtClean="0"/>
              <a:t>‹#›</a:t>
            </a:fld>
            <a:endParaRPr lang="en-US"/>
          </a:p>
        </p:txBody>
      </p:sp>
    </p:spTree>
    <p:extLst>
      <p:ext uri="{BB962C8B-B14F-4D97-AF65-F5344CB8AC3E}">
        <p14:creationId xmlns:p14="http://schemas.microsoft.com/office/powerpoint/2010/main" val="1184709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CD517-91FE-4CCF-AF54-324E2E60EE57}" type="datetimeFigureOut">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C84E2-489E-4FA5-888E-82D9E30A048F}" type="slidenum">
              <a:rPr lang="en-US" smtClean="0"/>
              <a:t>‹#›</a:t>
            </a:fld>
            <a:endParaRPr lang="en-US"/>
          </a:p>
        </p:txBody>
      </p:sp>
    </p:spTree>
    <p:extLst>
      <p:ext uri="{BB962C8B-B14F-4D97-AF65-F5344CB8AC3E}">
        <p14:creationId xmlns:p14="http://schemas.microsoft.com/office/powerpoint/2010/main" val="64621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CD517-91FE-4CCF-AF54-324E2E60EE57}" type="datetimeFigureOut">
              <a:rPr lang="en-US" smtClean="0"/>
              <a:t>11/10/2014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C84E2-489E-4FA5-888E-82D9E30A048F}" type="slidenum">
              <a:rPr lang="en-US" smtClean="0"/>
              <a:t>‹#›</a:t>
            </a:fld>
            <a:endParaRPr lang="en-US"/>
          </a:p>
        </p:txBody>
      </p:sp>
    </p:spTree>
    <p:extLst>
      <p:ext uri="{BB962C8B-B14F-4D97-AF65-F5344CB8AC3E}">
        <p14:creationId xmlns:p14="http://schemas.microsoft.com/office/powerpoint/2010/main" val="2281426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audio" Target="../media/media11.m4a"/><Relationship Id="rId7" Type="http://schemas.openxmlformats.org/officeDocument/2006/relationships/oleObject" Target="../embeddings/oleObject2.bin"/><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png"/><Relationship Id="rId2" Type="http://schemas.microsoft.com/office/2007/relationships/media" Target="../media/media12.m4a"/><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package" Target="../embeddings/Microsoft_Word_Document1.docx"/><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png"/><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png"/><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1.emf"/></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22.m4a"/><Relationship Id="rId7" Type="http://schemas.openxmlformats.org/officeDocument/2006/relationships/image" Target="../media/image13.png"/><Relationship Id="rId12" Type="http://schemas.openxmlformats.org/officeDocument/2006/relationships/image" Target="../media/image1.png"/><Relationship Id="rId2" Type="http://schemas.microsoft.com/office/2007/relationships/media" Target="../media/media22.m4a"/><Relationship Id="rId1" Type="http://schemas.openxmlformats.org/officeDocument/2006/relationships/tags" Target="../tags/tag12.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notesSlide" Target="../notesSlides/notesSlide6.xml"/><Relationship Id="rId10" Type="http://schemas.openxmlformats.org/officeDocument/2006/relationships/image" Target="../media/image16.png"/><Relationship Id="rId4" Type="http://schemas.openxmlformats.org/officeDocument/2006/relationships/slideLayout" Target="../slideLayouts/slideLayout7.xml"/><Relationship Id="rId9"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hyperlink" Target="http://www.npr.org/2012/05/12/152361634/in-one-person-a-tangled-gender-bender"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189" y="1404790"/>
            <a:ext cx="8603502" cy="2505058"/>
          </a:xfrm>
        </p:spPr>
        <p:txBody>
          <a:bodyPr>
            <a:normAutofit fontScale="90000"/>
          </a:bodyPr>
          <a:lstStyle/>
          <a:p>
            <a:r>
              <a:rPr lang="en-US" b="1" i="1" dirty="0" smtClean="0">
                <a:latin typeface="+mn-lt"/>
              </a:rPr>
              <a:t>Avoiding Pitfalls in </a:t>
            </a:r>
            <a:br>
              <a:rPr lang="en-US" b="1" i="1" dirty="0" smtClean="0">
                <a:latin typeface="+mn-lt"/>
              </a:rPr>
            </a:br>
            <a:r>
              <a:rPr lang="en-US" b="1" i="1" dirty="0" smtClean="0">
                <a:latin typeface="+mn-lt"/>
              </a:rPr>
              <a:t>Written Advocacy</a:t>
            </a:r>
            <a:r>
              <a:rPr lang="en-US" b="1" i="1" dirty="0"/>
              <a:t/>
            </a:r>
            <a:br>
              <a:rPr lang="en-US" b="1" i="1" dirty="0"/>
            </a:br>
            <a:endParaRPr lang="en-US" dirty="0"/>
          </a:p>
        </p:txBody>
      </p:sp>
      <p:sp>
        <p:nvSpPr>
          <p:cNvPr id="3" name="Subtitle 2"/>
          <p:cNvSpPr>
            <a:spLocks noGrp="1"/>
          </p:cNvSpPr>
          <p:nvPr>
            <p:ph type="subTitle" idx="1"/>
          </p:nvPr>
        </p:nvSpPr>
        <p:spPr>
          <a:xfrm>
            <a:off x="1043348" y="3909848"/>
            <a:ext cx="6858000" cy="821065"/>
          </a:xfrm>
        </p:spPr>
        <p:txBody>
          <a:bodyPr>
            <a:noAutofit/>
          </a:bodyPr>
          <a:lstStyle/>
          <a:p>
            <a:r>
              <a:rPr lang="en-US" sz="3200" dirty="0" smtClean="0"/>
              <a:t>David </a:t>
            </a:r>
            <a:r>
              <a:rPr lang="en-US" sz="3200" dirty="0" smtClean="0"/>
              <a:t>Nuffer</a:t>
            </a:r>
          </a:p>
          <a:p>
            <a:r>
              <a:rPr lang="en-US" sz="1800" dirty="0" smtClean="0"/>
              <a:t>November 2014</a:t>
            </a:r>
            <a:endParaRPr lang="en-US"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47485917"/>
      </p:ext>
    </p:extLst>
  </p:cSld>
  <p:clrMapOvr>
    <a:masterClrMapping/>
  </p:clrMapOvr>
  <mc:AlternateContent xmlns:mc="http://schemas.openxmlformats.org/markup-compatibility/2006">
    <mc:Choice xmlns:p14="http://schemas.microsoft.com/office/powerpoint/2010/main" Requires="p14">
      <p:transition spd="slow" p14:dur="2000" advTm="10919"/>
    </mc:Choice>
    <mc:Fallback>
      <p:transition spd="slow" advTm="10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28650" y="1201681"/>
            <a:ext cx="7886700" cy="4351338"/>
          </a:xfrm>
        </p:spPr>
        <p:txBody>
          <a:bodyPr>
            <a:normAutofit fontScale="92500"/>
          </a:bodyPr>
          <a:lstStyle/>
          <a:p>
            <a:pPr marL="0" indent="0">
              <a:buNone/>
            </a:pPr>
            <a:r>
              <a:rPr lang="en-US" dirty="0"/>
              <a:t>Among the linguistically unsophisticated, puffed-up language seems more impressive. </a:t>
            </a:r>
            <a:endParaRPr lang="en-US" dirty="0" smtClean="0"/>
          </a:p>
          <a:p>
            <a:pPr marL="0" indent="0">
              <a:buNone/>
            </a:pPr>
            <a:r>
              <a:rPr lang="en-US" dirty="0" smtClean="0"/>
              <a:t>Thus</a:t>
            </a:r>
            <a:r>
              <a:rPr lang="en-US" dirty="0"/>
              <a:t>, police officers </a:t>
            </a:r>
            <a:r>
              <a:rPr lang="en-US" dirty="0" smtClean="0"/>
              <a:t>never "get </a:t>
            </a:r>
            <a:r>
              <a:rPr lang="en-US" dirty="0"/>
              <a:t>out of their cars"; instead, they "exit their vehicles." </a:t>
            </a:r>
            <a:endParaRPr lang="en-US" dirty="0" smtClean="0"/>
          </a:p>
          <a:p>
            <a:pPr marL="0" indent="0">
              <a:buNone/>
            </a:pPr>
            <a:r>
              <a:rPr lang="en-US" dirty="0" smtClean="0"/>
              <a:t>They </a:t>
            </a:r>
            <a:r>
              <a:rPr lang="en-US" dirty="0"/>
              <a:t>never "smell" anything; rather, they "detect it </a:t>
            </a:r>
            <a:r>
              <a:rPr lang="en-US" dirty="0" smtClean="0"/>
              <a:t>by inhalation</a:t>
            </a:r>
            <a:r>
              <a:rPr lang="en-US" dirty="0"/>
              <a:t>." </a:t>
            </a:r>
            <a:endParaRPr lang="en-US" dirty="0" smtClean="0"/>
          </a:p>
          <a:p>
            <a:pPr marL="0" indent="0">
              <a:buNone/>
            </a:pPr>
            <a:r>
              <a:rPr lang="en-US" dirty="0" smtClean="0"/>
              <a:t>They </a:t>
            </a:r>
            <a:r>
              <a:rPr lang="en-US" dirty="0"/>
              <a:t>"proceed" to </a:t>
            </a:r>
            <a:r>
              <a:rPr lang="en-US" dirty="0" smtClean="0"/>
              <a:t>a </a:t>
            </a:r>
            <a:r>
              <a:rPr lang="en-US" dirty="0"/>
              <a:t>"residence" and "observe" the suspect "partaking of food." </a:t>
            </a:r>
            <a:endParaRPr lang="en-US" dirty="0" smtClean="0"/>
          </a:p>
          <a:p>
            <a:pPr marL="0" indent="0">
              <a:buNone/>
            </a:pPr>
            <a:r>
              <a:rPr lang="en-US" dirty="0" smtClean="0"/>
              <a:t>And </a:t>
            </a:r>
            <a:r>
              <a:rPr lang="en-US" dirty="0"/>
              <a:t>among lawyers, rather than "suing," one "institutes legal </a:t>
            </a:r>
            <a:r>
              <a:rPr lang="en-US" dirty="0" smtClean="0"/>
              <a:t>proceedings against</a:t>
            </a:r>
            <a:r>
              <a:rPr lang="en-US" dirty="0"/>
              <a:t>" or "brings an action against."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939743112"/>
      </p:ext>
    </p:extLst>
  </p:cSld>
  <p:clrMapOvr>
    <a:masterClrMapping/>
  </p:clrMapOvr>
  <mc:AlternateContent xmlns:mc="http://schemas.openxmlformats.org/markup-compatibility/2006">
    <mc:Choice xmlns:p14="http://schemas.microsoft.com/office/powerpoint/2010/main" Requires="p14">
      <p:transition spd="slow" p14:dur="2000" advTm="25956"/>
    </mc:Choice>
    <mc:Fallback>
      <p:transition spd="slow" advTm="2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B9797"/>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B9797"/>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B9797"/>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B9797"/>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905616091"/>
              </p:ext>
            </p:extLst>
          </p:nvPr>
        </p:nvGraphicFramePr>
        <p:xfrm>
          <a:off x="20638" y="617538"/>
          <a:ext cx="4386262" cy="5649912"/>
        </p:xfrm>
        <a:graphic>
          <a:graphicData uri="http://schemas.openxmlformats.org/presentationml/2006/ole">
            <mc:AlternateContent xmlns:mc="http://schemas.openxmlformats.org/markup-compatibility/2006">
              <mc:Choice xmlns:v="urn:schemas-microsoft-com:vml" Requires="v">
                <p:oleObj spid="_x0000_s1092" name="Acrobat Document" r:id="rId5" imgW="5848069" imgH="7534046" progId="Acrobat.Document.11">
                  <p:embed/>
                </p:oleObj>
              </mc:Choice>
              <mc:Fallback>
                <p:oleObj name="Acrobat Document" r:id="rId5" imgW="5848069" imgH="7534046" progId="Acrobat.Document.11">
                  <p:embed/>
                  <p:pic>
                    <p:nvPicPr>
                      <p:cNvPr id="0" name=""/>
                      <p:cNvPicPr/>
                      <p:nvPr/>
                    </p:nvPicPr>
                    <p:blipFill>
                      <a:blip r:embed="rId6"/>
                      <a:stretch>
                        <a:fillRect/>
                      </a:stretch>
                    </p:blipFill>
                    <p:spPr>
                      <a:xfrm>
                        <a:off x="20638" y="617538"/>
                        <a:ext cx="4386262" cy="5649912"/>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847133818"/>
              </p:ext>
            </p:extLst>
          </p:nvPr>
        </p:nvGraphicFramePr>
        <p:xfrm>
          <a:off x="4210050" y="617538"/>
          <a:ext cx="4387850" cy="5649912"/>
        </p:xfrm>
        <a:graphic>
          <a:graphicData uri="http://schemas.openxmlformats.org/presentationml/2006/ole">
            <mc:AlternateContent xmlns:mc="http://schemas.openxmlformats.org/markup-compatibility/2006">
              <mc:Choice xmlns:v="urn:schemas-microsoft-com:vml" Requires="v">
                <p:oleObj spid="_x0000_s1093" name="Acrobat Document" r:id="rId7" imgW="5848069" imgH="7534046" progId="Acrobat.Document.11">
                  <p:embed/>
                </p:oleObj>
              </mc:Choice>
              <mc:Fallback>
                <p:oleObj name="Acrobat Document" r:id="rId7" imgW="5848069" imgH="7534046" progId="Acrobat.Document.11">
                  <p:embed/>
                  <p:pic>
                    <p:nvPicPr>
                      <p:cNvPr id="0" name=""/>
                      <p:cNvPicPr/>
                      <p:nvPr/>
                    </p:nvPicPr>
                    <p:blipFill>
                      <a:blip r:embed="rId8"/>
                      <a:stretch>
                        <a:fillRect/>
                      </a:stretch>
                    </p:blipFill>
                    <p:spPr>
                      <a:xfrm>
                        <a:off x="4210050" y="617538"/>
                        <a:ext cx="4387850" cy="5649912"/>
                      </a:xfrm>
                      <a:prstGeom prst="rect">
                        <a:avLst/>
                      </a:prstGeom>
                    </p:spPr>
                  </p:pic>
                </p:oleObj>
              </mc:Fallback>
            </mc:AlternateContent>
          </a:graphicData>
        </a:graphic>
      </p:graphicFrame>
      <p:sp>
        <p:nvSpPr>
          <p:cNvPr id="4" name="TextBox 3"/>
          <p:cNvSpPr txBox="1"/>
          <p:nvPr/>
        </p:nvSpPr>
        <p:spPr>
          <a:xfrm>
            <a:off x="2119256" y="617538"/>
            <a:ext cx="5615492" cy="523220"/>
          </a:xfrm>
          <a:prstGeom prst="rect">
            <a:avLst/>
          </a:prstGeom>
          <a:noFill/>
        </p:spPr>
        <p:txBody>
          <a:bodyPr wrap="square" rtlCol="0">
            <a:spAutoFit/>
          </a:bodyPr>
          <a:lstStyle/>
          <a:p>
            <a:r>
              <a:rPr lang="en-US" sz="2800" dirty="0" smtClean="0"/>
              <a:t>See pages 7A and 7B of the materials</a:t>
            </a:r>
            <a:endParaRPr lang="en-US" sz="28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56058225"/>
      </p:ext>
    </p:extLst>
  </p:cSld>
  <p:clrMapOvr>
    <a:masterClrMapping/>
  </p:clrMapOvr>
  <mc:AlternateContent xmlns:mc="http://schemas.openxmlformats.org/markup-compatibility/2006">
    <mc:Choice xmlns:p14="http://schemas.microsoft.com/office/powerpoint/2010/main" Requires="p14">
      <p:transition spd="slow" p14:dur="2000" advTm="28855"/>
    </mc:Choice>
    <mc:Fallback>
      <p:transition spd="slow" advTm="2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502072988"/>
              </p:ext>
            </p:extLst>
          </p:nvPr>
        </p:nvGraphicFramePr>
        <p:xfrm>
          <a:off x="2318657" y="225600"/>
          <a:ext cx="4633731" cy="6400213"/>
        </p:xfrm>
        <a:graphic>
          <a:graphicData uri="http://schemas.openxmlformats.org/presentationml/2006/ole">
            <mc:AlternateContent xmlns:mc="http://schemas.openxmlformats.org/markup-compatibility/2006">
              <mc:Choice xmlns:v="urn:schemas-microsoft-com:vml" Requires="v">
                <p:oleObj spid="_x0000_s2083" name="Document" r:id="rId5" imgW="5940848" imgH="8252575" progId="Word.Document.12">
                  <p:embed/>
                </p:oleObj>
              </mc:Choice>
              <mc:Fallback>
                <p:oleObj name="Document" r:id="rId5" imgW="5940848" imgH="8252575" progId="Word.Document.12">
                  <p:embed/>
                  <p:pic>
                    <p:nvPicPr>
                      <p:cNvPr id="0" name=""/>
                      <p:cNvPicPr/>
                      <p:nvPr/>
                    </p:nvPicPr>
                    <p:blipFill>
                      <a:blip r:embed="rId6"/>
                      <a:stretch>
                        <a:fillRect/>
                      </a:stretch>
                    </p:blipFill>
                    <p:spPr>
                      <a:xfrm>
                        <a:off x="2318657" y="225600"/>
                        <a:ext cx="4633731" cy="6400213"/>
                      </a:xfrm>
                      <a:prstGeom prst="rect">
                        <a:avLst/>
                      </a:prstGeom>
                    </p:spPr>
                  </p:pic>
                </p:oleObj>
              </mc:Fallback>
            </mc:AlternateContent>
          </a:graphicData>
        </a:graphic>
      </p:graphicFrame>
      <p:sp>
        <p:nvSpPr>
          <p:cNvPr id="3" name="TextBox 2"/>
          <p:cNvSpPr txBox="1"/>
          <p:nvPr/>
        </p:nvSpPr>
        <p:spPr>
          <a:xfrm>
            <a:off x="2011680" y="488446"/>
            <a:ext cx="5615492" cy="523220"/>
          </a:xfrm>
          <a:prstGeom prst="rect">
            <a:avLst/>
          </a:prstGeom>
          <a:solidFill>
            <a:schemeClr val="bg1"/>
          </a:solidFill>
        </p:spPr>
        <p:txBody>
          <a:bodyPr wrap="square" rtlCol="0">
            <a:spAutoFit/>
          </a:bodyPr>
          <a:lstStyle/>
          <a:p>
            <a:r>
              <a:rPr lang="en-US" sz="2800" dirty="0" smtClean="0"/>
              <a:t>See page 7C of the materials</a:t>
            </a:r>
            <a:endParaRPr lang="en-US" sz="28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031313575"/>
      </p:ext>
    </p:extLst>
  </p:cSld>
  <p:clrMapOvr>
    <a:masterClrMapping/>
  </p:clrMapOvr>
  <mc:AlternateContent xmlns:mc="http://schemas.openxmlformats.org/markup-compatibility/2006">
    <mc:Choice xmlns:p14="http://schemas.microsoft.com/office/powerpoint/2010/main" Requires="p14">
      <p:transition spd="slow" p14:dur="2000" advTm="22864"/>
    </mc:Choice>
    <mc:Fallback>
      <p:transition spd="slow" advTm="22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pic>
        <p:nvPicPr>
          <p:cNvPr id="3" name="Picture 2"/>
          <p:cNvPicPr>
            <a:picLocks noChangeAspect="1"/>
          </p:cNvPicPr>
          <p:nvPr/>
        </p:nvPicPr>
        <p:blipFill>
          <a:blip r:embed="rId6"/>
          <a:stretch>
            <a:fillRect/>
          </a:stretch>
        </p:blipFill>
        <p:spPr>
          <a:xfrm>
            <a:off x="312051" y="926013"/>
            <a:ext cx="8519898" cy="5646909"/>
          </a:xfrm>
          <a:prstGeom prst="rect">
            <a:avLst/>
          </a:prstGeom>
        </p:spPr>
      </p:pic>
      <p:sp>
        <p:nvSpPr>
          <p:cNvPr id="4" name="TextBox 3"/>
          <p:cNvSpPr txBox="1"/>
          <p:nvPr/>
        </p:nvSpPr>
        <p:spPr>
          <a:xfrm>
            <a:off x="1922318" y="273702"/>
            <a:ext cx="5615492" cy="523220"/>
          </a:xfrm>
          <a:prstGeom prst="rect">
            <a:avLst/>
          </a:prstGeom>
          <a:noFill/>
        </p:spPr>
        <p:txBody>
          <a:bodyPr wrap="square" rtlCol="0">
            <a:spAutoFit/>
          </a:bodyPr>
          <a:lstStyle/>
          <a:p>
            <a:r>
              <a:rPr lang="en-US" sz="2800" dirty="0" smtClean="0"/>
              <a:t>See page 8 of the materials</a:t>
            </a:r>
            <a:endParaRPr lang="en-US" sz="28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477716354"/>
      </p:ext>
    </p:extLst>
  </p:cSld>
  <p:clrMapOvr>
    <a:masterClrMapping/>
  </p:clrMapOvr>
  <mc:AlternateContent xmlns:mc="http://schemas.openxmlformats.org/markup-compatibility/2006">
    <mc:Choice xmlns:p14="http://schemas.microsoft.com/office/powerpoint/2010/main" Requires="p14">
      <p:transition spd="slow" p14:dur="2000" advTm="31908"/>
    </mc:Choice>
    <mc:Fallback>
      <p:transition spd="slow" advTm="3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the Sirens</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2211784"/>
            <a:ext cx="7315200" cy="3579019"/>
          </a:xfrm>
          <a:prstGeom prst="rect">
            <a:avLst/>
          </a:prstGeom>
        </p:spPr>
      </p:pic>
      <p:pic>
        <p:nvPicPr>
          <p:cNvPr id="3074" name="Picture 2" descr="http://www.dvdbeaver.com/comparisons/comparisons/n_r/obrother/brother_d4.JPG"/>
          <p:cNvPicPr>
            <a:picLocks noChangeAspect="1" noChangeArrowheads="1"/>
          </p:cNvPicPr>
          <p:nvPr/>
        </p:nvPicPr>
        <p:blipFill rotWithShape="1">
          <a:blip r:embed="rId6">
            <a:extLst>
              <a:ext uri="{28A0092B-C50C-407E-A947-70E740481C1C}">
                <a14:useLocalDpi xmlns:a14="http://schemas.microsoft.com/office/drawing/2010/main" val="0"/>
              </a:ext>
            </a:extLst>
          </a:blip>
          <a:srcRect l="12242" t="14381" r="17133" b="10615"/>
          <a:stretch/>
        </p:blipFill>
        <p:spPr bwMode="auto">
          <a:xfrm>
            <a:off x="2336952" y="2578721"/>
            <a:ext cx="4772797" cy="284514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168986562"/>
      </p:ext>
    </p:extLst>
  </p:cSld>
  <p:clrMapOvr>
    <a:masterClrMapping/>
  </p:clrMapOvr>
  <mc:AlternateContent xmlns:mc="http://schemas.openxmlformats.org/markup-compatibility/2006">
    <mc:Choice xmlns:p14="http://schemas.microsoft.com/office/powerpoint/2010/main" Requires="p14">
      <p:transition spd="slow" p14:dur="2000" advTm="43357"/>
    </mc:Choice>
    <mc:Fallback>
      <p:transition spd="slow" advTm="43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r>
              <a:rPr lang="en-US" dirty="0"/>
              <a:t>Having made the requisite showings, the burden now shifts back to the </a:t>
            </a:r>
            <a:r>
              <a:rPr lang="en-US" dirty="0" smtClean="0"/>
              <a:t>individual defendants </a:t>
            </a:r>
            <a:r>
              <a:rPr lang="en-US" dirty="0"/>
              <a:t>to establish that no disputed issues of material fact remain which would defeat </a:t>
            </a:r>
            <a:r>
              <a:rPr lang="en-US" dirty="0" smtClean="0"/>
              <a:t>the claim </a:t>
            </a:r>
            <a:r>
              <a:rPr lang="en-US" dirty="0"/>
              <a:t>of qualified immunity</a:t>
            </a:r>
            <a:r>
              <a:rPr lang="en-US" dirty="0" smtClean="0"/>
              <a:t>.</a:t>
            </a:r>
          </a:p>
          <a:p>
            <a:pPr marL="0" indent="0">
              <a:buNone/>
            </a:pPr>
            <a:endParaRPr lang="en-US" dirty="0"/>
          </a:p>
          <a:p>
            <a:pPr marL="0" indent="0">
              <a:buNone/>
            </a:pPr>
            <a:r>
              <a:rPr lang="en-US" dirty="0" smtClean="0">
                <a:solidFill>
                  <a:srgbClr val="FF0000"/>
                </a:solidFill>
              </a:rPr>
              <a:t>Having made</a:t>
            </a:r>
            <a:r>
              <a:rPr lang="en-US" dirty="0" smtClean="0"/>
              <a:t> the requisite showings, the burden now </a:t>
            </a:r>
            <a:r>
              <a:rPr lang="en-US" dirty="0" smtClean="0">
                <a:solidFill>
                  <a:srgbClr val="FF0000"/>
                </a:solidFill>
              </a:rPr>
              <a:t>shifts</a:t>
            </a:r>
            <a:r>
              <a:rPr lang="en-US" dirty="0" smtClean="0"/>
              <a:t> back to the individual defendants to </a:t>
            </a:r>
            <a:r>
              <a:rPr lang="en-US" dirty="0" smtClean="0">
                <a:solidFill>
                  <a:srgbClr val="FF0000"/>
                </a:solidFill>
              </a:rPr>
              <a:t>establish</a:t>
            </a:r>
            <a:r>
              <a:rPr lang="en-US" dirty="0" smtClean="0"/>
              <a:t> that no disputed issues of material fact </a:t>
            </a:r>
            <a:r>
              <a:rPr lang="en-US" dirty="0" smtClean="0">
                <a:solidFill>
                  <a:srgbClr val="FF0000"/>
                </a:solidFill>
              </a:rPr>
              <a:t>remain</a:t>
            </a:r>
            <a:r>
              <a:rPr lang="en-US" dirty="0" smtClean="0"/>
              <a:t> which would </a:t>
            </a:r>
            <a:r>
              <a:rPr lang="en-US" dirty="0" smtClean="0">
                <a:solidFill>
                  <a:srgbClr val="FF0000"/>
                </a:solidFill>
              </a:rPr>
              <a:t>defeat</a:t>
            </a:r>
            <a:r>
              <a:rPr lang="en-US" dirty="0" smtClean="0"/>
              <a:t> the claim of qualified immunity.</a:t>
            </a:r>
          </a:p>
          <a:p>
            <a:pPr marL="0" indent="0">
              <a:buNone/>
            </a:pP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296765583"/>
      </p:ext>
    </p:extLst>
  </p:cSld>
  <p:clrMapOvr>
    <a:masterClrMapping/>
  </p:clrMapOvr>
  <mc:AlternateContent xmlns:mc="http://schemas.openxmlformats.org/markup-compatibility/2006">
    <mc:Choice xmlns:p14="http://schemas.microsoft.com/office/powerpoint/2010/main" Requires="p14">
      <p:transition spd="slow" p14:dur="2000" advTm="34848"/>
    </mc:Choice>
    <mc:Fallback>
      <p:transition spd="slow" advTm="3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28650" y="1027907"/>
            <a:ext cx="7886700" cy="4738461"/>
          </a:xfrm>
        </p:spPr>
        <p:txBody>
          <a:bodyPr>
            <a:normAutofit lnSpcReduction="10000"/>
          </a:bodyPr>
          <a:lstStyle/>
          <a:p>
            <a:pPr marL="0" indent="0">
              <a:buNone/>
            </a:pPr>
            <a:r>
              <a:rPr lang="en-US" dirty="0"/>
              <a:t>As discussed in </a:t>
            </a:r>
            <a:r>
              <a:rPr lang="en-US" dirty="0" smtClean="0"/>
              <a:t>Plaintiff’s opposition </a:t>
            </a:r>
            <a:r>
              <a:rPr lang="en-US" dirty="0"/>
              <a:t>to motion, </a:t>
            </a:r>
            <a:r>
              <a:rPr lang="en-US" dirty="0" smtClean="0"/>
              <a:t>Defendant began </a:t>
            </a:r>
            <a:r>
              <a:rPr lang="en-US" dirty="0"/>
              <a:t>its attacks against </a:t>
            </a:r>
            <a:r>
              <a:rPr lang="en-US" dirty="0" smtClean="0"/>
              <a:t>Plaintiff’s counsel by </a:t>
            </a:r>
            <a:r>
              <a:rPr lang="en-US" dirty="0"/>
              <a:t>sending him </a:t>
            </a:r>
            <a:r>
              <a:rPr lang="en-US" dirty="0" smtClean="0"/>
              <a:t>a </a:t>
            </a:r>
            <a:r>
              <a:rPr lang="en-US" dirty="0"/>
              <a:t>personal subpoena during the holidays on December 29, 2008 in an attempt, believes, to set up </a:t>
            </a:r>
            <a:r>
              <a:rPr lang="en-US" dirty="0" smtClean="0"/>
              <a:t>a </a:t>
            </a:r>
            <a:r>
              <a:rPr lang="en-US" dirty="0"/>
              <a:t>motion to </a:t>
            </a:r>
            <a:r>
              <a:rPr lang="en-US" dirty="0" smtClean="0"/>
              <a:t>disqualify Plaintiff’s </a:t>
            </a:r>
            <a:r>
              <a:rPr lang="en-US" dirty="0"/>
              <a:t>co-trial counsel, and in an attempt to ruin </a:t>
            </a:r>
            <a:r>
              <a:rPr lang="en-US" dirty="0" smtClean="0"/>
              <a:t>his holidays</a:t>
            </a:r>
            <a:r>
              <a:rPr lang="en-US" dirty="0"/>
              <a:t>.  As further discussed in </a:t>
            </a:r>
            <a:r>
              <a:rPr lang="en-US" dirty="0" smtClean="0"/>
              <a:t>Plaintiff’s opposition </a:t>
            </a:r>
            <a:r>
              <a:rPr lang="en-US" dirty="0"/>
              <a:t>to </a:t>
            </a:r>
            <a:r>
              <a:rPr lang="en-US" dirty="0" smtClean="0"/>
              <a:t>the motion</a:t>
            </a:r>
            <a:r>
              <a:rPr lang="en-US" dirty="0"/>
              <a:t>, </a:t>
            </a:r>
            <a:r>
              <a:rPr lang="en-US" dirty="0" smtClean="0"/>
              <a:t>Defendant’s counsel engaged </a:t>
            </a:r>
            <a:r>
              <a:rPr lang="en-US" dirty="0"/>
              <a:t>in Gestapo tactics in serving </a:t>
            </a:r>
            <a:r>
              <a:rPr lang="en-US" dirty="0" smtClean="0"/>
              <a:t>Plaintiff’s counsel with </a:t>
            </a:r>
            <a:r>
              <a:rPr lang="en-US" dirty="0"/>
              <a:t>the subpoena in his law office without even giving </a:t>
            </a:r>
            <a:r>
              <a:rPr lang="en-US" dirty="0" smtClean="0"/>
              <a:t>a </a:t>
            </a:r>
            <a:r>
              <a:rPr lang="en-US" dirty="0"/>
              <a:t>reasonable opportunity to accept service of the subpoena, or the professional courtesy of </a:t>
            </a:r>
            <a:r>
              <a:rPr lang="en-US" dirty="0" smtClean="0"/>
              <a:t>a </a:t>
            </a:r>
            <a:r>
              <a:rPr lang="en-US" dirty="0"/>
              <a:t>telephone call.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98340315"/>
      </p:ext>
    </p:extLst>
  </p:cSld>
  <p:clrMapOvr>
    <a:masterClrMapping/>
  </p:clrMapOvr>
  <mc:AlternateContent xmlns:mc="http://schemas.openxmlformats.org/markup-compatibility/2006">
    <mc:Choice xmlns:p14="http://schemas.microsoft.com/office/powerpoint/2010/main" Requires="p14">
      <p:transition spd="slow" p14:dur="2000" advTm="50646"/>
    </mc:Choice>
    <mc:Fallback>
      <p:transition spd="slow" advTm="50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28650" y="1061357"/>
            <a:ext cx="7886700" cy="5927272"/>
          </a:xfrm>
        </p:spPr>
        <p:txBody>
          <a:bodyPr>
            <a:normAutofit/>
          </a:bodyPr>
          <a:lstStyle/>
          <a:p>
            <a:pPr marL="0" indent="0">
              <a:buNone/>
            </a:pPr>
            <a:r>
              <a:rPr lang="en-US" dirty="0" smtClean="0"/>
              <a:t>Plaintiff </a:t>
            </a:r>
            <a:r>
              <a:rPr lang="en-US" dirty="0"/>
              <a:t>asserts that </a:t>
            </a:r>
            <a:r>
              <a:rPr lang="en-US" dirty="0" smtClean="0"/>
              <a:t>Defendant </a:t>
            </a:r>
            <a:r>
              <a:rPr lang="en-US" dirty="0"/>
              <a:t>accuses </a:t>
            </a:r>
            <a:r>
              <a:rPr lang="en-US" dirty="0" smtClean="0"/>
              <a:t>Plaintiff </a:t>
            </a:r>
            <a:r>
              <a:rPr lang="en-US" dirty="0"/>
              <a:t>of making “disingenuous arguments” in response to various points raise </a:t>
            </a:r>
            <a:r>
              <a:rPr lang="en-US" dirty="0" smtClean="0"/>
              <a:t>in Defendant’s </a:t>
            </a:r>
            <a:r>
              <a:rPr lang="en-US" dirty="0"/>
              <a:t>submission.  (Application, p. 1.)  </a:t>
            </a:r>
            <a:r>
              <a:rPr lang="en-US" dirty="0" smtClean="0"/>
              <a:t>Defendant’s </a:t>
            </a:r>
            <a:r>
              <a:rPr lang="en-US" dirty="0"/>
              <a:t>assertion is more pointed: </a:t>
            </a:r>
            <a:r>
              <a:rPr lang="en-US" dirty="0" smtClean="0"/>
              <a:t>“Plaintiff </a:t>
            </a:r>
            <a:r>
              <a:rPr lang="en-US" dirty="0"/>
              <a:t>disingenuously argues that </a:t>
            </a:r>
            <a:r>
              <a:rPr lang="en-US" dirty="0" smtClean="0"/>
              <a:t>Defendant </a:t>
            </a:r>
            <a:r>
              <a:rPr lang="en-US" dirty="0"/>
              <a:t>has not substantiated its assertion that </a:t>
            </a:r>
            <a:r>
              <a:rPr lang="en-US" dirty="0" smtClean="0"/>
              <a:t>Plaintiff </a:t>
            </a:r>
            <a:r>
              <a:rPr lang="en-US" dirty="0"/>
              <a:t>has failed to produce the ‘order’ source code.”  </a:t>
            </a:r>
            <a:r>
              <a:rPr lang="en-US" dirty="0" smtClean="0"/>
              <a:t>Defendant’s </a:t>
            </a:r>
            <a:r>
              <a:rPr lang="en-US" dirty="0"/>
              <a:t>reply brief, (pp. 1-2)  In its brief in opposition </a:t>
            </a:r>
            <a:r>
              <a:rPr lang="en-US" dirty="0" smtClean="0"/>
              <a:t>Plaintiff </a:t>
            </a:r>
            <a:r>
              <a:rPr lang="en-US" dirty="0"/>
              <a:t>implies that if any source code was produced for three Perl files at issue that is compliance with the Court’s September 28, 2009 order.  </a:t>
            </a:r>
            <a:r>
              <a:rPr lang="en-US" dirty="0" smtClean="0"/>
              <a:t>Defendant </a:t>
            </a:r>
            <a:r>
              <a:rPr lang="en-US" dirty="0"/>
              <a:t>respectfully submits that is not the case.</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43227984"/>
      </p:ext>
    </p:extLst>
  </p:cSld>
  <p:clrMapOvr>
    <a:masterClrMapping/>
  </p:clrMapOvr>
  <mc:AlternateContent xmlns:mc="http://schemas.openxmlformats.org/markup-compatibility/2006">
    <mc:Choice xmlns:p14="http://schemas.microsoft.com/office/powerpoint/2010/main" Requires="p14">
      <p:transition spd="slow" p14:dur="2000" advTm="19366"/>
    </mc:Choice>
    <mc:Fallback>
      <p:transition spd="slow" advTm="1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185" y="1763090"/>
            <a:ext cx="7886700" cy="3263504"/>
          </a:xfrm>
        </p:spPr>
        <p:txBody>
          <a:bodyPr>
            <a:noAutofit/>
          </a:bodyPr>
          <a:lstStyle/>
          <a:p>
            <a:pPr marL="0" indent="0">
              <a:buNone/>
            </a:pPr>
            <a:r>
              <a:rPr lang="en-US" sz="2400" dirty="0" smtClean="0"/>
              <a:t>Plaintiff’s argument is a bit like suggesting that Rembrandt could not have applied proper methodology in his paintings because he did not make use of a “paint by numbers”</a:t>
            </a:r>
          </a:p>
          <a:p>
            <a:pPr marL="0" indent="0">
              <a:buNone/>
            </a:pPr>
            <a:endParaRPr lang="en-US" sz="2400" dirty="0"/>
          </a:p>
          <a:p>
            <a:pPr marL="0" indent="0">
              <a:buNone/>
            </a:pPr>
            <a:r>
              <a:rPr lang="en-US" sz="2400" dirty="0"/>
              <a:t>The assertion that Dr. </a:t>
            </a:r>
            <a:r>
              <a:rPr lang="en-US" sz="2400" dirty="0" smtClean="0"/>
              <a:t>P  </a:t>
            </a:r>
            <a:r>
              <a:rPr lang="en-US" sz="2400" dirty="0"/>
              <a:t>“failed to show” his work blows right by audacious and </a:t>
            </a:r>
            <a:r>
              <a:rPr lang="en-US" sz="2400" dirty="0" smtClean="0"/>
              <a:t>nearly steamrolls </a:t>
            </a:r>
            <a:r>
              <a:rPr lang="en-US" sz="2400" dirty="0"/>
              <a:t>over </a:t>
            </a:r>
            <a:r>
              <a:rPr lang="en-US" sz="2400" dirty="0" smtClean="0"/>
              <a:t>ridiculous . . .</a:t>
            </a:r>
          </a:p>
          <a:p>
            <a:pPr marL="0" indent="0">
              <a:buNone/>
            </a:pPr>
            <a:endParaRPr lang="en-US" sz="2400" dirty="0"/>
          </a:p>
          <a:p>
            <a:pPr marL="0" indent="0">
              <a:buNone/>
            </a:pPr>
            <a:r>
              <a:rPr lang="en-US" sz="2400" dirty="0"/>
              <a:t>Even if it is necessary to reschedule the trial date, it is difficult to see how this is </a:t>
            </a:r>
            <a:r>
              <a:rPr lang="en-US" sz="2400" dirty="0" smtClean="0"/>
              <a:t>unfair to </a:t>
            </a:r>
            <a:r>
              <a:rPr lang="en-US" sz="2400" dirty="0"/>
              <a:t>the </a:t>
            </a:r>
            <a:r>
              <a:rPr lang="en-US" sz="2400" dirty="0" smtClean="0"/>
              <a:t>defendant</a:t>
            </a:r>
            <a:r>
              <a:rPr lang="en-US" sz="2400" dirty="0"/>
              <a:t>. "Unfairness" is often tossed out as </a:t>
            </a:r>
            <a:r>
              <a:rPr lang="en-US" sz="2400" dirty="0" smtClean="0"/>
              <a:t>a </a:t>
            </a:r>
            <a:r>
              <a:rPr lang="en-US" sz="2400" dirty="0"/>
              <a:t>reason </a:t>
            </a:r>
            <a:r>
              <a:rPr lang="en-US" sz="2400" dirty="0" smtClean="0"/>
              <a:t>for </a:t>
            </a:r>
            <a:r>
              <a:rPr lang="en-US" sz="2400" dirty="0"/>
              <a:t>the court to do, </a:t>
            </a:r>
            <a:r>
              <a:rPr lang="en-US" sz="2400" dirty="0" smtClean="0"/>
              <a:t>or not </a:t>
            </a:r>
            <a:r>
              <a:rPr lang="en-US" sz="2400" dirty="0"/>
              <a:t>do, something. Like the cry of the loon, it is haunting, but often without </a:t>
            </a:r>
            <a:r>
              <a:rPr lang="en-US" sz="2400" dirty="0" smtClean="0"/>
              <a:t>substance. </a:t>
            </a:r>
            <a:endParaRPr lang="en-US" sz="24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176536515"/>
      </p:ext>
    </p:extLst>
  </p:cSld>
  <p:clrMapOvr>
    <a:masterClrMapping/>
  </p:clrMapOvr>
  <mc:AlternateContent xmlns:mc="http://schemas.openxmlformats.org/markup-compatibility/2006">
    <mc:Choice xmlns:p14="http://schemas.microsoft.com/office/powerpoint/2010/main" Requires="p14">
      <p:transition spd="slow" p14:dur="2000" advTm="54923"/>
    </mc:Choice>
    <mc:Fallback>
      <p:transition spd="slow" advTm="54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57" y="540689"/>
            <a:ext cx="7886700" cy="994172"/>
          </a:xfrm>
        </p:spPr>
        <p:txBody>
          <a:bodyPr>
            <a:normAutofit fontScale="90000"/>
          </a:bodyPr>
          <a:lstStyle/>
          <a:p>
            <a:r>
              <a:rPr lang="en-US" sz="4000" i="1" dirty="0"/>
              <a:t>This paragraph appears in argument without any prior recitation of these </a:t>
            </a:r>
            <a:r>
              <a:rPr lang="en-US" sz="4000" i="1" dirty="0" smtClean="0"/>
              <a:t>facts</a:t>
            </a:r>
            <a:r>
              <a:rPr lang="en-US" dirty="0"/>
              <a:t/>
            </a:r>
            <a:br>
              <a:rPr lang="en-US" dirty="0"/>
            </a:br>
            <a:endParaRPr lang="en-US" dirty="0"/>
          </a:p>
        </p:txBody>
      </p:sp>
      <p:sp>
        <p:nvSpPr>
          <p:cNvPr id="3" name="Content Placeholder 2"/>
          <p:cNvSpPr>
            <a:spLocks noGrp="1"/>
          </p:cNvSpPr>
          <p:nvPr>
            <p:ph idx="1"/>
          </p:nvPr>
        </p:nvSpPr>
        <p:spPr>
          <a:xfrm>
            <a:off x="302477" y="1833619"/>
            <a:ext cx="8546015" cy="4650308"/>
          </a:xfrm>
        </p:spPr>
        <p:txBody>
          <a:bodyPr>
            <a:normAutofit fontScale="85000" lnSpcReduction="20000"/>
          </a:bodyPr>
          <a:lstStyle/>
          <a:p>
            <a:pPr marL="0" indent="0">
              <a:buNone/>
            </a:pPr>
            <a:r>
              <a:rPr lang="en-US" dirty="0"/>
              <a:t>Second, Defendant’s assumptions are wrong. In particular, Defendant’s Attorney’s assertion that “Defendant was not even at Plaintiff when Plaintiff developed its incremental sector tracking software,” and therefore “does not know, and could not know, anything about Plaintiff’s code for that function or the underlying source code,” is demonstrably incorrect. (8/26/11 Defendant’s Attorney’s Letter to Plaintiff’s Attorney; 9/21/11 Plaintiff’s Attorney’s Letter to Defendant’s Attorney at 2.) Incremental sector tracking was specifically requested by Company X as </a:t>
            </a:r>
            <a:r>
              <a:rPr lang="en-US" dirty="0" smtClean="0"/>
              <a:t>a </a:t>
            </a:r>
            <a:r>
              <a:rPr lang="en-US" dirty="0"/>
              <a:t>deliverable, and the last Computer code drops Defendant made to Company X in 2002-well before his departure from Plaintiff-include incremental sector tracking, as evidenced by the emails on the Exhibit Disc. </a:t>
            </a:r>
            <a:r>
              <a:rPr lang="en-US" i="1" dirty="0"/>
              <a:t>(See, e.g., </a:t>
            </a:r>
            <a:r>
              <a:rPr lang="en-US" dirty="0"/>
              <a:t>Defendant’s 0007549, 101520-21, 101991-92, 109999-01, 110711-13, 116084-85, 158566, 170105, 203584-88, 204117-18, 205103, 205150-51, 205154-55,220109, 223744,227291, 230546, and 232179-80, collectively attached as Ex. P hereto (without exhibits).) </a:t>
            </a:r>
          </a:p>
          <a:p>
            <a:pPr marL="0" indent="0">
              <a:buNone/>
            </a:pP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260002018"/>
      </p:ext>
    </p:extLst>
  </p:cSld>
  <p:clrMapOvr>
    <a:masterClrMapping/>
  </p:clrMapOvr>
  <mc:AlternateContent xmlns:mc="http://schemas.openxmlformats.org/markup-compatibility/2006">
    <mc:Choice xmlns:p14="http://schemas.microsoft.com/office/powerpoint/2010/main" Requires="p14">
      <p:transition spd="slow" p14:dur="2000" advTm="21666"/>
    </mc:Choice>
    <mc:Fallback>
      <p:transition spd="slow" advTm="2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414" y="1825625"/>
            <a:ext cx="7332936" cy="4351338"/>
          </a:xfrm>
        </p:spPr>
        <p:txBody>
          <a:bodyPr>
            <a:normAutofit/>
          </a:bodyPr>
          <a:lstStyle/>
          <a:p>
            <a:pPr marL="0" indent="0">
              <a:buNone/>
            </a:pPr>
            <a:r>
              <a:rPr lang="en-US" sz="4000" dirty="0" smtClean="0"/>
              <a:t>Be </a:t>
            </a:r>
            <a:r>
              <a:rPr lang="en-US" sz="4000" dirty="0" smtClean="0"/>
              <a:t>understood, </a:t>
            </a:r>
          </a:p>
          <a:p>
            <a:pPr marL="0" indent="0">
              <a:buNone/>
            </a:pPr>
            <a:r>
              <a:rPr lang="en-US" sz="4000" dirty="0" smtClean="0"/>
              <a:t>then be persuasive.</a:t>
            </a:r>
            <a:endParaRPr lang="en-US" sz="4000" dirty="0"/>
          </a:p>
        </p:txBody>
      </p:sp>
      <p:sp>
        <p:nvSpPr>
          <p:cNvPr id="4" name="Title 3"/>
          <p:cNvSpPr>
            <a:spLocks noGrp="1"/>
          </p:cNvSpPr>
          <p:nvPr>
            <p:ph type="title"/>
          </p:nvPr>
        </p:nvSpPr>
        <p:spPr/>
        <p:txBody>
          <a:bodyPr/>
          <a:lstStyle/>
          <a:p>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930227810"/>
      </p:ext>
    </p:extLst>
  </p:cSld>
  <p:clrMapOvr>
    <a:masterClrMapping/>
  </p:clrMapOvr>
  <mc:AlternateContent xmlns:mc="http://schemas.openxmlformats.org/markup-compatibility/2006">
    <mc:Choice xmlns:p14="http://schemas.microsoft.com/office/powerpoint/2010/main" Requires="p14">
      <p:transition spd="slow" p14:dur="2000" advTm="12697"/>
    </mc:Choice>
    <mc:Fallback>
      <p:transition spd="slow" advTm="12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848" y="1555935"/>
            <a:ext cx="7886700" cy="4570545"/>
          </a:xfrm>
        </p:spPr>
        <p:txBody>
          <a:bodyPr>
            <a:normAutofit fontScale="77500" lnSpcReduction="20000"/>
          </a:bodyPr>
          <a:lstStyle/>
          <a:p>
            <a:pPr marL="0" indent="0">
              <a:buNone/>
            </a:pPr>
            <a:r>
              <a:rPr lang="en-US" dirty="0"/>
              <a:t>Despite the Court's ruling that Defendant Name Redacted (“Redacted”) is liable for breach of the parties' Settlement Agreement and Mutual Release signed in 20XX (the “20XX Settlement Agreement” or “Agreement”) and for copyright infringement, and that Plaintiff has presented strong evidence of Defendant's misappropriation of trade secrets, coupled with its decision to permit Plaintiff to conduct additional discovery regarding Defendant's activities while working for Company1, Company2 and/or Company3, particularly as they relate to Plaintiff's intellectual property rights and trade secrets under that Agreement, Defendant has objected to virtually all of Plaintiff's discovery issued pursuant to Magistrate Judge Nuffer's Order entered on June XX, 2011, impermissibly narrowed the scope of the discovery in providing limited substantive responses, failed to perform an adequate search for documents under Federal Rule of Civil Procedure 34, and thereby failed to produce all responsive documents.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54459944"/>
      </p:ext>
    </p:extLst>
  </p:cSld>
  <p:clrMapOvr>
    <a:masterClrMapping/>
  </p:clrMapOvr>
  <mc:AlternateContent xmlns:mc="http://schemas.openxmlformats.org/markup-compatibility/2006">
    <mc:Choice xmlns:p14="http://schemas.microsoft.com/office/powerpoint/2010/main" Requires="p14">
      <p:transition spd="slow" p14:dur="2000" advTm="11291"/>
    </mc:Choice>
    <mc:Fallback>
      <p:transition spd="slow" advTm="1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9008" y="2170254"/>
            <a:ext cx="8914993" cy="267634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10392616"/>
      </p:ext>
    </p:extLst>
  </p:cSld>
  <p:clrMapOvr>
    <a:masterClrMapping/>
  </p:clrMapOvr>
  <mc:AlternateContent xmlns:mc="http://schemas.openxmlformats.org/markup-compatibility/2006">
    <mc:Choice xmlns:p14="http://schemas.microsoft.com/office/powerpoint/2010/main" Requires="p14">
      <p:transition spd="slow" p14:dur="2000" advTm="7942"/>
    </mc:Choice>
    <mc:Fallback>
      <p:transition spd="slow" advTm="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121608" y="3562246"/>
            <a:ext cx="9022392" cy="2961645"/>
          </a:xfrm>
          <a:prstGeom prst="rect">
            <a:avLst/>
          </a:prstGeom>
        </p:spPr>
      </p:pic>
      <p:pic>
        <p:nvPicPr>
          <p:cNvPr id="4" name="Picture 3"/>
          <p:cNvPicPr>
            <a:picLocks noChangeAspect="1"/>
          </p:cNvPicPr>
          <p:nvPr/>
        </p:nvPicPr>
        <p:blipFill>
          <a:blip r:embed="rId7"/>
          <a:stretch>
            <a:fillRect/>
          </a:stretch>
        </p:blipFill>
        <p:spPr>
          <a:xfrm>
            <a:off x="490596" y="66946"/>
            <a:ext cx="8565769" cy="1589400"/>
          </a:xfrm>
          <a:prstGeom prst="rect">
            <a:avLst/>
          </a:prstGeom>
        </p:spPr>
      </p:pic>
      <p:pic>
        <p:nvPicPr>
          <p:cNvPr id="5" name="Picture 4"/>
          <p:cNvPicPr>
            <a:picLocks noChangeAspect="1"/>
          </p:cNvPicPr>
          <p:nvPr/>
        </p:nvPicPr>
        <p:blipFill>
          <a:blip r:embed="rId8"/>
          <a:stretch>
            <a:fillRect/>
          </a:stretch>
        </p:blipFill>
        <p:spPr>
          <a:xfrm>
            <a:off x="23276" y="1939946"/>
            <a:ext cx="9033089" cy="13387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5059" y="349708"/>
            <a:ext cx="6096000" cy="5857875"/>
          </a:xfrm>
          <a:prstGeom prst="rect">
            <a:avLst/>
          </a:prstGeom>
        </p:spPr>
      </p:pic>
      <p:pic>
        <p:nvPicPr>
          <p:cNvPr id="6" name="Picture 5"/>
          <p:cNvPicPr>
            <a:picLocks noChangeAspect="1"/>
          </p:cNvPicPr>
          <p:nvPr/>
        </p:nvPicPr>
        <p:blipFill>
          <a:blip r:embed="rId10"/>
          <a:stretch>
            <a:fillRect/>
          </a:stretch>
        </p:blipFill>
        <p:spPr>
          <a:xfrm>
            <a:off x="1439103" y="349707"/>
            <a:ext cx="5911956" cy="6301755"/>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2104" y="0"/>
            <a:ext cx="4619791" cy="6858000"/>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115779337"/>
      </p:ext>
    </p:extLst>
  </p:cSld>
  <p:clrMapOvr>
    <a:masterClrMapping/>
  </p:clrMapOvr>
  <mc:AlternateContent xmlns:mc="http://schemas.openxmlformats.org/markup-compatibility/2006">
    <mc:Choice xmlns:p14="http://schemas.microsoft.com/office/powerpoint/2010/main" Requires="p14">
      <p:transition spd="slow" p14:dur="2000" advTm="70526"/>
    </mc:Choice>
    <mc:Fallback>
      <p:transition spd="slow" advTm="7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the Sirens</a:t>
            </a:r>
            <a:endParaRPr lang="en-US" dirty="0"/>
          </a:p>
        </p:txBody>
      </p:sp>
      <p:sp>
        <p:nvSpPr>
          <p:cNvPr id="3" name="Content Placeholder 2"/>
          <p:cNvSpPr>
            <a:spLocks noGrp="1"/>
          </p:cNvSpPr>
          <p:nvPr>
            <p:ph idx="1"/>
          </p:nvPr>
        </p:nvSpPr>
        <p:spPr/>
        <p:txBody>
          <a:bodyPr/>
          <a:lstStyle/>
          <a:p>
            <a:r>
              <a:rPr lang="en-US" dirty="0" smtClean="0"/>
              <a:t>Convoluted arguments</a:t>
            </a:r>
          </a:p>
          <a:p>
            <a:r>
              <a:rPr lang="en-US" dirty="0" smtClean="0"/>
              <a:t>Characterizations</a:t>
            </a:r>
          </a:p>
          <a:p>
            <a:r>
              <a:rPr lang="en-US" dirty="0" smtClean="0"/>
              <a:t>Cuteness</a:t>
            </a:r>
          </a:p>
          <a:p>
            <a:r>
              <a:rPr lang="en-US" dirty="0" smtClean="0"/>
              <a:t>Long sentences</a:t>
            </a:r>
          </a:p>
          <a:p>
            <a:r>
              <a:rPr lang="en-US" dirty="0" smtClean="0"/>
              <a:t>Long paragraphs</a:t>
            </a:r>
          </a:p>
          <a:p>
            <a:r>
              <a:rPr lang="en-US" dirty="0" smtClean="0"/>
              <a:t>The sound of your own voice</a:t>
            </a:r>
          </a:p>
          <a:p>
            <a:r>
              <a:rPr lang="en-US" dirty="0" smtClean="0"/>
              <a:t>Distractions</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2048777472"/>
      </p:ext>
    </p:extLst>
  </p:cSld>
  <p:clrMapOvr>
    <a:masterClrMapping/>
  </p:clrMapOvr>
  <mc:AlternateContent xmlns:mc="http://schemas.openxmlformats.org/markup-compatibility/2006">
    <mc:Choice xmlns:p14="http://schemas.microsoft.com/office/powerpoint/2010/main" Requires="p14">
      <p:transition spd="slow" p14:dur="2000" advTm="20804"/>
    </mc:Choice>
    <mc:Fallback>
      <p:transition spd="slow" advTm="2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Artistry</a:t>
            </a:r>
            <a:endParaRPr lang="en-US" dirty="0"/>
          </a:p>
        </p:txBody>
      </p:sp>
      <p:sp>
        <p:nvSpPr>
          <p:cNvPr id="3" name="Content Placeholder 2"/>
          <p:cNvSpPr>
            <a:spLocks noGrp="1"/>
          </p:cNvSpPr>
          <p:nvPr>
            <p:ph idx="1"/>
          </p:nvPr>
        </p:nvSpPr>
        <p:spPr/>
        <p:txBody>
          <a:bodyPr/>
          <a:lstStyle/>
          <a:p>
            <a:r>
              <a:rPr lang="en-US" dirty="0" smtClean="0"/>
              <a:t>Flow</a:t>
            </a:r>
          </a:p>
          <a:p>
            <a:pPr lvl="1"/>
            <a:r>
              <a:rPr lang="en-US" dirty="0" smtClean="0"/>
              <a:t>Is it enjoyable to read?</a:t>
            </a:r>
          </a:p>
          <a:p>
            <a:pPr lvl="1"/>
            <a:r>
              <a:rPr lang="en-US" dirty="0" smtClean="0"/>
              <a:t>Does it read as if heard, and not studied?</a:t>
            </a:r>
          </a:p>
          <a:p>
            <a:pPr lvl="1"/>
            <a:r>
              <a:rPr lang="en-US" dirty="0" smtClean="0"/>
              <a:t>Eliminate the need to re-read anything.</a:t>
            </a:r>
          </a:p>
          <a:p>
            <a:r>
              <a:rPr lang="en-US" dirty="0" smtClean="0"/>
              <a:t>Would an educated person understand every word?</a:t>
            </a:r>
          </a:p>
          <a:p>
            <a:r>
              <a:rPr lang="en-US" dirty="0" smtClean="0"/>
              <a:t>Is a legally trained complete stranger to the case compelled by every word?</a:t>
            </a:r>
          </a:p>
          <a:p>
            <a:r>
              <a:rPr lang="en-US" dirty="0" smtClean="0"/>
              <a:t>Let it sit; then come back a day or two later.</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228004749"/>
      </p:ext>
    </p:extLst>
  </p:cSld>
  <p:clrMapOvr>
    <a:masterClrMapping/>
  </p:clrMapOvr>
  <mc:AlternateContent xmlns:mc="http://schemas.openxmlformats.org/markup-compatibility/2006">
    <mc:Choice xmlns:p14="http://schemas.microsoft.com/office/powerpoint/2010/main" Requires="p14">
      <p:transition spd="slow" p14:dur="2000" advTm="52542"/>
    </mc:Choice>
    <mc:Fallback>
      <p:transition spd="slow" advTm="52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John Irving on being a writer – </a:t>
            </a:r>
            <a:br>
              <a:rPr lang="en-US" dirty="0" smtClean="0"/>
            </a:br>
            <a:r>
              <a:rPr lang="en-US" dirty="0" smtClean="0"/>
              <a:t>and a wrestler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t>"</a:t>
            </a:r>
            <a:r>
              <a:rPr lang="en-US" dirty="0"/>
              <a:t>Many of my wrestling friends find it odd that I'm </a:t>
            </a:r>
            <a:r>
              <a:rPr lang="en-US" dirty="0" smtClean="0"/>
              <a:t>a </a:t>
            </a:r>
            <a:r>
              <a:rPr lang="en-US" dirty="0"/>
              <a:t>writer, just as many of my writer friends in the writing world find it odd that I was — for so many years — </a:t>
            </a:r>
            <a:r>
              <a:rPr lang="en-US" dirty="0" smtClean="0"/>
              <a:t>a </a:t>
            </a:r>
            <a:r>
              <a:rPr lang="en-US" dirty="0"/>
              <a:t>wrestler and wrestling coach. But they seem very similar to me. In both cases you have to be devoted to tireless repetition and small details. For many more hours than you will be in competition, you will be with </a:t>
            </a:r>
            <a:r>
              <a:rPr lang="en-US" dirty="0" smtClean="0"/>
              <a:t>a </a:t>
            </a:r>
            <a:r>
              <a:rPr lang="en-US" dirty="0"/>
              <a:t>nameless workout partner — </a:t>
            </a:r>
            <a:r>
              <a:rPr lang="en-US" dirty="0" smtClean="0"/>
              <a:t>a </a:t>
            </a:r>
            <a:r>
              <a:rPr lang="en-US" dirty="0"/>
              <a:t>sparring partner, drilling the same outside single-legged dive, inside collar tie — hundreds upon thousands of times. Well, how many times as </a:t>
            </a:r>
            <a:r>
              <a:rPr lang="en-US" dirty="0" smtClean="0"/>
              <a:t>a </a:t>
            </a:r>
            <a:r>
              <a:rPr lang="en-US" dirty="0"/>
              <a:t>writer do you — or should you — rewrite the same sentence, the same paragraph, the same chapter? If you're good, you never tire of that." </a:t>
            </a:r>
            <a:endParaRPr lang="en-US" dirty="0" smtClean="0"/>
          </a:p>
          <a:p>
            <a:pPr marL="0" indent="0">
              <a:buNone/>
            </a:pPr>
            <a:endParaRPr lang="en-US" dirty="0"/>
          </a:p>
          <a:p>
            <a:pPr marL="0" indent="0" algn="r">
              <a:buNone/>
            </a:pPr>
            <a:r>
              <a:rPr lang="en-US" sz="1650" dirty="0">
                <a:hlinkClick r:id="rId4"/>
              </a:rPr>
              <a:t>http://www.npr.org/2012/05/12/152361634/in-one-person-a-tangled-gender-bender</a:t>
            </a:r>
            <a:r>
              <a:rPr lang="en-US" sz="1650" dirty="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08497108"/>
      </p:ext>
    </p:extLst>
  </p:cSld>
  <p:clrMapOvr>
    <a:masterClrMapping/>
  </p:clrMapOvr>
  <mc:AlternateContent xmlns:mc="http://schemas.openxmlformats.org/markup-compatibility/2006">
    <mc:Choice xmlns:p14="http://schemas.microsoft.com/office/powerpoint/2010/main" Requires="p14">
      <p:transition spd="slow" p14:dur="2000" advTm="67941"/>
    </mc:Choice>
    <mc:Fallback>
      <p:transition spd="slow" advTm="6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189" y="1404790"/>
            <a:ext cx="8603502" cy="2505058"/>
          </a:xfrm>
        </p:spPr>
        <p:txBody>
          <a:bodyPr>
            <a:normAutofit fontScale="90000"/>
          </a:bodyPr>
          <a:lstStyle/>
          <a:p>
            <a:r>
              <a:rPr lang="en-US" b="1" i="1" dirty="0" smtClean="0">
                <a:latin typeface="+mn-lt"/>
              </a:rPr>
              <a:t>Avoiding Pitfalls in </a:t>
            </a:r>
            <a:br>
              <a:rPr lang="en-US" b="1" i="1" dirty="0" smtClean="0">
                <a:latin typeface="+mn-lt"/>
              </a:rPr>
            </a:br>
            <a:r>
              <a:rPr lang="en-US" b="1" i="1" dirty="0" smtClean="0">
                <a:latin typeface="+mn-lt"/>
              </a:rPr>
              <a:t>Written Advocacy</a:t>
            </a:r>
            <a:r>
              <a:rPr lang="en-US" b="1" i="1" dirty="0"/>
              <a:t/>
            </a:r>
            <a:br>
              <a:rPr lang="en-US" b="1" i="1" dirty="0"/>
            </a:br>
            <a:endParaRPr lang="en-US" dirty="0"/>
          </a:p>
        </p:txBody>
      </p:sp>
      <p:sp>
        <p:nvSpPr>
          <p:cNvPr id="3" name="Subtitle 2"/>
          <p:cNvSpPr>
            <a:spLocks noGrp="1"/>
          </p:cNvSpPr>
          <p:nvPr>
            <p:ph type="subTitle" idx="1"/>
          </p:nvPr>
        </p:nvSpPr>
        <p:spPr>
          <a:xfrm>
            <a:off x="1043348" y="3909848"/>
            <a:ext cx="6858000" cy="821065"/>
          </a:xfrm>
        </p:spPr>
        <p:txBody>
          <a:bodyPr>
            <a:noAutofit/>
          </a:bodyPr>
          <a:lstStyle/>
          <a:p>
            <a:r>
              <a:rPr lang="en-US" sz="3200" dirty="0" smtClean="0"/>
              <a:t>David </a:t>
            </a:r>
            <a:r>
              <a:rPr lang="en-US" sz="3200" dirty="0" smtClean="0"/>
              <a:t>Nuffer</a:t>
            </a:r>
          </a:p>
          <a:p>
            <a:r>
              <a:rPr lang="en-US" sz="1800" dirty="0" smtClean="0"/>
              <a:t>November 2014</a:t>
            </a:r>
            <a:endParaRPr lang="en-US"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2902719"/>
      </p:ext>
    </p:extLst>
  </p:cSld>
  <p:clrMapOvr>
    <a:masterClrMapping/>
  </p:clrMapOvr>
  <mc:AlternateContent xmlns:mc="http://schemas.openxmlformats.org/markup-compatibility/2006">
    <mc:Choice xmlns:p14="http://schemas.microsoft.com/office/powerpoint/2010/main" Requires="p14">
      <p:transition spd="slow" p14:dur="2000" advTm="7391"/>
    </mc:Choice>
    <mc:Fallback>
      <p:transition spd="slow" advTm="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27885"/>
            <a:ext cx="7886700" cy="1325563"/>
          </a:xfrm>
        </p:spPr>
        <p:txBody>
          <a:bodyPr>
            <a:noAutofit/>
          </a:bodyPr>
          <a:lstStyle/>
          <a:p>
            <a:r>
              <a:rPr lang="en-US" sz="4800" b="1" dirty="0"/>
              <a:t>Be understood.</a:t>
            </a:r>
            <a:br>
              <a:rPr lang="en-US" sz="4800" b="1" dirty="0"/>
            </a:br>
            <a:r>
              <a:rPr lang="en-US" sz="4800" b="1" dirty="0"/>
              <a:t>Be persuasive.</a:t>
            </a:r>
          </a:p>
        </p:txBody>
      </p:sp>
      <p:sp>
        <p:nvSpPr>
          <p:cNvPr id="3" name="Content Placeholder 2"/>
          <p:cNvSpPr>
            <a:spLocks noGrp="1"/>
          </p:cNvSpPr>
          <p:nvPr>
            <p:ph idx="1"/>
          </p:nvPr>
        </p:nvSpPr>
        <p:spPr>
          <a:xfrm>
            <a:off x="1182414" y="1825625"/>
            <a:ext cx="7332936" cy="4351338"/>
          </a:xfrm>
        </p:spPr>
        <p:txBody>
          <a:bodyPr>
            <a:normAutofit/>
          </a:bodyPr>
          <a:lstStyle/>
          <a:p>
            <a:endParaRPr lang="en-US" sz="4000" dirty="0" smtClean="0"/>
          </a:p>
          <a:p>
            <a:r>
              <a:rPr lang="en-US" sz="4000" dirty="0" smtClean="0"/>
              <a:t>The Basics</a:t>
            </a:r>
          </a:p>
          <a:p>
            <a:r>
              <a:rPr lang="en-US" sz="4000" dirty="0" smtClean="0"/>
              <a:t>Start to Craft</a:t>
            </a:r>
          </a:p>
          <a:p>
            <a:r>
              <a:rPr lang="en-US" sz="4000" dirty="0" smtClean="0"/>
              <a:t>Avoid the Sirens</a:t>
            </a:r>
          </a:p>
          <a:p>
            <a:r>
              <a:rPr lang="en-US" sz="4000" dirty="0" smtClean="0"/>
              <a:t>Artistry</a:t>
            </a:r>
            <a:endParaRPr lang="en-US" sz="4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72751070"/>
      </p:ext>
    </p:extLst>
  </p:cSld>
  <p:clrMapOvr>
    <a:masterClrMapping/>
  </p:clrMapOvr>
  <mc:AlternateContent xmlns:mc="http://schemas.openxmlformats.org/markup-compatibility/2006">
    <mc:Choice xmlns:p14="http://schemas.microsoft.com/office/powerpoint/2010/main" Requires="p14">
      <p:transition spd="slow" p14:dur="2000" advTm="21296"/>
    </mc:Choice>
    <mc:Fallback>
      <p:transition spd="slow" advTm="2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t="7294"/>
          <a:stretch/>
        </p:blipFill>
        <p:spPr>
          <a:xfrm>
            <a:off x="197569" y="2565627"/>
            <a:ext cx="8864055" cy="1941059"/>
          </a:xfrm>
          <a:prstGeom prst="rect">
            <a:avLst/>
          </a:prstGeom>
        </p:spPr>
      </p:pic>
      <p:sp>
        <p:nvSpPr>
          <p:cNvPr id="2" name="Rectangle 1"/>
          <p:cNvSpPr/>
          <p:nvPr/>
        </p:nvSpPr>
        <p:spPr>
          <a:xfrm>
            <a:off x="7594899" y="3646842"/>
            <a:ext cx="1280160" cy="3550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95600" y="3099995"/>
            <a:ext cx="1213821" cy="3550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6620" y="3646842"/>
            <a:ext cx="4848113" cy="3550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40310" y="5041054"/>
            <a:ext cx="6841863" cy="461665"/>
          </a:xfrm>
          <a:prstGeom prst="rect">
            <a:avLst/>
          </a:prstGeom>
          <a:noFill/>
        </p:spPr>
        <p:txBody>
          <a:bodyPr wrap="square" rtlCol="0">
            <a:spAutoFit/>
          </a:bodyPr>
          <a:lstStyle/>
          <a:p>
            <a:r>
              <a:rPr lang="en-US" sz="2400" dirty="0" err="1" smtClean="0"/>
              <a:t>Computec</a:t>
            </a:r>
            <a:r>
              <a:rPr lang="en-US" sz="2400" dirty="0" smtClean="0"/>
              <a:t> disputes facts which are not material.</a:t>
            </a:r>
            <a:endParaRPr lang="en-US" sz="2400"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334972688"/>
      </p:ext>
    </p:extLst>
  </p:cSld>
  <p:clrMapOvr>
    <a:masterClrMapping/>
  </p:clrMapOvr>
  <mc:AlternateContent xmlns:mc="http://schemas.openxmlformats.org/markup-compatibility/2006">
    <mc:Choice xmlns:p14="http://schemas.microsoft.com/office/powerpoint/2010/main" Requires="p14">
      <p:transition spd="slow" p14:dur="2000" advTm="57615"/>
    </mc:Choice>
    <mc:Fallback>
      <p:transition spd="slow" advTm="57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2" grpId="0" animBg="1"/>
      <p:bldP spid="4" grpId="0" animBg="1"/>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Basics</a:t>
            </a:r>
            <a:endParaRPr lang="en-US" dirty="0"/>
          </a:p>
        </p:txBody>
      </p:sp>
      <p:sp>
        <p:nvSpPr>
          <p:cNvPr id="3" name="Content Placeholder 2"/>
          <p:cNvSpPr>
            <a:spLocks noGrp="1"/>
          </p:cNvSpPr>
          <p:nvPr>
            <p:ph idx="1"/>
          </p:nvPr>
        </p:nvSpPr>
        <p:spPr>
          <a:xfrm>
            <a:off x="628650" y="1959429"/>
            <a:ext cx="7886700" cy="4499427"/>
          </a:xfrm>
        </p:spPr>
        <p:txBody>
          <a:bodyPr>
            <a:normAutofit/>
          </a:bodyPr>
          <a:lstStyle/>
          <a:p>
            <a:r>
              <a:rPr lang="en-US" dirty="0" smtClean="0"/>
              <a:t>Start Early</a:t>
            </a:r>
          </a:p>
          <a:p>
            <a:r>
              <a:rPr lang="en-US" dirty="0" smtClean="0"/>
              <a:t>Spell Check</a:t>
            </a:r>
          </a:p>
          <a:p>
            <a:r>
              <a:rPr lang="en-US" dirty="0" smtClean="0"/>
              <a:t>Grammar Check</a:t>
            </a:r>
          </a:p>
          <a:p>
            <a:r>
              <a:rPr lang="en-US" dirty="0" smtClean="0"/>
              <a:t>Proofread</a:t>
            </a:r>
          </a:p>
          <a:p>
            <a:pPr lvl="1"/>
            <a:r>
              <a:rPr lang="en-US" dirty="0" smtClean="0"/>
              <a:t>Read aloud</a:t>
            </a:r>
          </a:p>
          <a:p>
            <a:pPr lvl="1"/>
            <a:r>
              <a:rPr lang="en-US" dirty="0" smtClean="0"/>
              <a:t>Read from back</a:t>
            </a:r>
          </a:p>
          <a:p>
            <a:pPr lvl="1"/>
            <a:r>
              <a:rPr lang="en-US" dirty="0" smtClean="0"/>
              <a:t>Read in paper form</a:t>
            </a:r>
          </a:p>
          <a:p>
            <a:pPr lvl="1"/>
            <a:r>
              <a:rPr lang="en-US" dirty="0" smtClean="0"/>
              <a:t>How many words can be eliminated?</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947826217"/>
      </p:ext>
    </p:extLst>
  </p:cSld>
  <p:clrMapOvr>
    <a:masterClrMapping/>
  </p:clrMapOvr>
  <mc:AlternateContent xmlns:mc="http://schemas.openxmlformats.org/markup-compatibility/2006">
    <mc:Choice xmlns:p14="http://schemas.microsoft.com/office/powerpoint/2010/main" Requires="p14">
      <p:transition spd="slow" p14:dur="2000" advTm="70980"/>
    </mc:Choice>
    <mc:Fallback>
      <p:transition spd="slow" advTm="70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Basics (continued)</a:t>
            </a:r>
            <a:endParaRPr lang="en-US" dirty="0"/>
          </a:p>
        </p:txBody>
      </p:sp>
      <p:sp>
        <p:nvSpPr>
          <p:cNvPr id="3" name="Content Placeholder 2"/>
          <p:cNvSpPr>
            <a:spLocks noGrp="1"/>
          </p:cNvSpPr>
          <p:nvPr>
            <p:ph idx="1"/>
          </p:nvPr>
        </p:nvSpPr>
        <p:spPr/>
        <p:txBody>
          <a:bodyPr>
            <a:normAutofit/>
          </a:bodyPr>
          <a:lstStyle/>
          <a:p>
            <a:r>
              <a:rPr lang="en-US" dirty="0"/>
              <a:t>Apply the proper standards</a:t>
            </a:r>
          </a:p>
          <a:p>
            <a:pPr lvl="1"/>
            <a:r>
              <a:rPr lang="en-US" dirty="0"/>
              <a:t>Standards of review</a:t>
            </a:r>
          </a:p>
          <a:p>
            <a:pPr lvl="1"/>
            <a:r>
              <a:rPr lang="en-US" dirty="0"/>
              <a:t>Comply with </a:t>
            </a:r>
            <a:r>
              <a:rPr lang="en-US" dirty="0" err="1"/>
              <a:t>DUCivR</a:t>
            </a:r>
            <a:r>
              <a:rPr lang="en-US" dirty="0"/>
              <a:t> 56</a:t>
            </a:r>
          </a:p>
          <a:p>
            <a:pPr lvl="1"/>
            <a:r>
              <a:rPr lang="en-US" dirty="0"/>
              <a:t>Never assume jurisdiction exists</a:t>
            </a:r>
          </a:p>
          <a:p>
            <a:r>
              <a:rPr lang="en-US" dirty="0" smtClean="0"/>
              <a:t>Every case has a plaintiff and defendant; what are the roles or names  in this case?</a:t>
            </a:r>
          </a:p>
          <a:p>
            <a:endParaRPr lang="en-US" dirty="0" smtClean="0"/>
          </a:p>
          <a:p>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2751071310"/>
      </p:ext>
    </p:extLst>
  </p:cSld>
  <p:clrMapOvr>
    <a:masterClrMapping/>
  </p:clrMapOvr>
  <mc:AlternateContent xmlns:mc="http://schemas.openxmlformats.org/markup-compatibility/2006">
    <mc:Choice xmlns:p14="http://schemas.microsoft.com/office/powerpoint/2010/main" Requires="p14">
      <p:transition spd="slow" p14:dur="2000" advTm="51225"/>
    </mc:Choice>
    <mc:Fallback>
      <p:transition spd="slow" advTm="5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to Craft</a:t>
            </a:r>
            <a:endParaRPr lang="en-US" dirty="0"/>
          </a:p>
        </p:txBody>
      </p:sp>
      <p:sp>
        <p:nvSpPr>
          <p:cNvPr id="3" name="Content Placeholder 2"/>
          <p:cNvSpPr>
            <a:spLocks noGrp="1"/>
          </p:cNvSpPr>
          <p:nvPr>
            <p:ph idx="1"/>
          </p:nvPr>
        </p:nvSpPr>
        <p:spPr/>
        <p:txBody>
          <a:bodyPr/>
          <a:lstStyle/>
          <a:p>
            <a:r>
              <a:rPr lang="en-US" dirty="0" smtClean="0"/>
              <a:t>Outline</a:t>
            </a:r>
          </a:p>
          <a:p>
            <a:pPr lvl="1"/>
            <a:r>
              <a:rPr lang="en-US" dirty="0" smtClean="0"/>
              <a:t>Think about the organization</a:t>
            </a:r>
          </a:p>
          <a:p>
            <a:pPr lvl="1"/>
            <a:r>
              <a:rPr lang="en-US" dirty="0" smtClean="0"/>
              <a:t>Reflect the outline in format – headings, previews, summaries</a:t>
            </a:r>
          </a:p>
          <a:p>
            <a:r>
              <a:rPr lang="en-US" dirty="0" smtClean="0"/>
              <a:t>Focus on what matters – remove weak arguments and the irrelevant</a:t>
            </a:r>
          </a:p>
          <a:p>
            <a:r>
              <a:rPr lang="en-US" dirty="0" smtClean="0"/>
              <a:t>Do everything Bryan Garner says</a:t>
            </a:r>
          </a:p>
          <a:p>
            <a:pPr lvl="1"/>
            <a:r>
              <a:rPr lang="en-US" dirty="0" smtClean="0"/>
              <a:t>Language use</a:t>
            </a:r>
          </a:p>
          <a:p>
            <a:pPr lvl="1"/>
            <a:r>
              <a:rPr lang="en-US" strike="sngStrike" dirty="0" smtClean="0"/>
              <a:t>Inline citations</a:t>
            </a:r>
          </a:p>
          <a:p>
            <a:pPr lvl="1"/>
            <a:r>
              <a:rPr lang="en-US" strike="sngStrike" dirty="0"/>
              <a:t>S</a:t>
            </a:r>
            <a:r>
              <a:rPr lang="en-US" strike="sngStrike" dirty="0" smtClean="0"/>
              <a:t>peaking footnotes</a:t>
            </a:r>
          </a:p>
          <a:p>
            <a:pPr marL="0" indent="0">
              <a:buNone/>
            </a:pPr>
            <a:endParaRPr lang="en-US" dirty="0" smtClean="0"/>
          </a:p>
          <a:p>
            <a:endParaRPr lang="en-US" dirty="0"/>
          </a:p>
        </p:txBody>
      </p:sp>
      <p:pic>
        <p:nvPicPr>
          <p:cNvPr id="5" name="Picture 4"/>
          <p:cNvPicPr>
            <a:picLocks noChangeAspect="1"/>
          </p:cNvPicPr>
          <p:nvPr/>
        </p:nvPicPr>
        <p:blipFill>
          <a:blip r:embed="rId5"/>
          <a:stretch>
            <a:fillRect/>
          </a:stretch>
        </p:blipFill>
        <p:spPr>
          <a:xfrm>
            <a:off x="168662" y="4394657"/>
            <a:ext cx="8806676" cy="1917242"/>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783416602"/>
      </p:ext>
    </p:extLst>
  </p:cSld>
  <p:clrMapOvr>
    <a:masterClrMapping/>
  </p:clrMapOvr>
  <mc:AlternateContent xmlns:mc="http://schemas.openxmlformats.org/markup-compatibility/2006">
    <mc:Choice xmlns:p14="http://schemas.microsoft.com/office/powerpoint/2010/main" Requires="p14">
      <p:transition spd="slow" p14:dur="2000" advTm="60258"/>
    </mc:Choice>
    <mc:Fallback>
      <p:transition spd="slow" advTm="60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4956"/>
            <a:ext cx="7886700" cy="980669"/>
          </a:xfrm>
        </p:spPr>
        <p:txBody>
          <a:bodyPr>
            <a:normAutofit fontScale="90000"/>
          </a:bodyPr>
          <a:lstStyle/>
          <a:p>
            <a:r>
              <a:rPr lang="en-US" dirty="0" smtClean="0"/>
              <a:t>Garner’s Usage Tip of the Day </a:t>
            </a:r>
            <a:br>
              <a:rPr lang="en-US" dirty="0" smtClean="0"/>
            </a:br>
            <a:r>
              <a:rPr lang="en-US" sz="3100" dirty="0" smtClean="0"/>
              <a:t>January 1, 2010</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b="1" dirty="0" smtClean="0"/>
              <a:t>obviously</a:t>
            </a:r>
            <a:r>
              <a:rPr lang="en-US" b="1" dirty="0"/>
              <a:t>, </a:t>
            </a:r>
            <a:r>
              <a:rPr lang="en-US" dirty="0"/>
              <a:t>like other dogmatic words ("clearly," "undeniably," "undoubtedly"), is one that writers tend to rely on when they're dealing with difficult, doubtful propositions. Be wary of it.</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64814767"/>
      </p:ext>
    </p:extLst>
  </p:cSld>
  <p:clrMapOvr>
    <a:masterClrMapping/>
  </p:clrMapOvr>
  <mc:AlternateContent xmlns:mc="http://schemas.openxmlformats.org/markup-compatibility/2006">
    <mc:Choice xmlns:p14="http://schemas.microsoft.com/office/powerpoint/2010/main" Requires="p14">
      <p:transition spd="slow" p14:dur="2000" advTm="20081"/>
    </mc:Choice>
    <mc:Fallback>
      <p:transition spd="slow" advTm="2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4956"/>
            <a:ext cx="7886700" cy="980669"/>
          </a:xfrm>
        </p:spPr>
        <p:txBody>
          <a:bodyPr>
            <a:normAutofit fontScale="90000"/>
          </a:bodyPr>
          <a:lstStyle/>
          <a:p>
            <a:r>
              <a:rPr lang="en-US" dirty="0" smtClean="0"/>
              <a:t>Garner’s Usage Tip of the Day </a:t>
            </a:r>
            <a:br>
              <a:rPr lang="en-US" dirty="0" smtClean="0"/>
            </a:br>
            <a:r>
              <a:rPr lang="en-US" sz="3100" dirty="0" smtClean="0"/>
              <a:t>November 23, 2009</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err="1"/>
              <a:t>Officialese</a:t>
            </a:r>
            <a:r>
              <a:rPr lang="en-US" dirty="0"/>
              <a:t> is the language of officialdom, characterized by bureaucratic turgidity </a:t>
            </a:r>
            <a:r>
              <a:rPr lang="en-US" dirty="0" smtClean="0"/>
              <a:t>and insubstantial </a:t>
            </a:r>
            <a:r>
              <a:rPr lang="en-US" dirty="0"/>
              <a:t>fustian; inflated language that could be readily translated into simpler terms</a:t>
            </a:r>
            <a:r>
              <a:rPr lang="en-US" dirty="0" smtClean="0"/>
              <a:t>.</a:t>
            </a:r>
          </a:p>
          <a:p>
            <a:pPr marL="0" indent="0">
              <a:buNone/>
            </a:pPr>
            <a:r>
              <a:rPr lang="en-US" dirty="0" err="1"/>
              <a:t>Officialese</a:t>
            </a:r>
            <a:r>
              <a:rPr lang="en-US" dirty="0"/>
              <a:t> is governed by four essential rules. </a:t>
            </a:r>
            <a:endParaRPr lang="en-US" dirty="0" smtClean="0"/>
          </a:p>
          <a:p>
            <a:pPr indent="0">
              <a:buNone/>
            </a:pPr>
            <a:r>
              <a:rPr lang="en-US" dirty="0" smtClean="0"/>
              <a:t>First</a:t>
            </a:r>
            <a:r>
              <a:rPr lang="en-US" dirty="0"/>
              <a:t>, use as many words as possible. </a:t>
            </a:r>
            <a:endParaRPr lang="en-US" dirty="0" smtClean="0"/>
          </a:p>
          <a:p>
            <a:pPr indent="0">
              <a:buNone/>
            </a:pPr>
            <a:r>
              <a:rPr lang="en-US" dirty="0" smtClean="0"/>
              <a:t>Second</a:t>
            </a:r>
            <a:r>
              <a:rPr lang="en-US" dirty="0"/>
              <a:t>, if </a:t>
            </a:r>
            <a:r>
              <a:rPr lang="en-US" dirty="0" smtClean="0"/>
              <a:t>a </a:t>
            </a:r>
            <a:r>
              <a:rPr lang="en-US" dirty="0"/>
              <a:t>longer word (</a:t>
            </a:r>
            <a:r>
              <a:rPr lang="en-US" dirty="0" err="1"/>
              <a:t>e.g</a:t>
            </a:r>
            <a:r>
              <a:rPr lang="en-US" dirty="0" err="1" smtClean="0"/>
              <a:t>.,"</a:t>
            </a:r>
            <a:r>
              <a:rPr lang="en-US" dirty="0" err="1"/>
              <a:t>utilize</a:t>
            </a:r>
            <a:r>
              <a:rPr lang="en-US" dirty="0"/>
              <a:t>") and </a:t>
            </a:r>
            <a:r>
              <a:rPr lang="en-US" dirty="0" smtClean="0"/>
              <a:t>a </a:t>
            </a:r>
            <a:r>
              <a:rPr lang="en-US" dirty="0"/>
              <a:t>shorter word (e.g., "use") are both available, choose the longer. </a:t>
            </a:r>
            <a:endParaRPr lang="en-US" dirty="0" smtClean="0"/>
          </a:p>
          <a:p>
            <a:pPr indent="0">
              <a:buNone/>
            </a:pPr>
            <a:r>
              <a:rPr lang="en-US" dirty="0" smtClean="0"/>
              <a:t>Third</a:t>
            </a:r>
            <a:r>
              <a:rPr lang="en-US" dirty="0"/>
              <a:t>, use </a:t>
            </a:r>
            <a:r>
              <a:rPr lang="en-US" dirty="0" smtClean="0"/>
              <a:t>circumlocutions whenever </a:t>
            </a:r>
            <a:r>
              <a:rPr lang="en-US" dirty="0"/>
              <a:t>possible. </a:t>
            </a:r>
            <a:endParaRPr lang="en-US" dirty="0" smtClean="0"/>
          </a:p>
          <a:p>
            <a:pPr indent="0">
              <a:buNone/>
            </a:pPr>
            <a:r>
              <a:rPr lang="en-US" dirty="0" smtClean="0"/>
              <a:t>Fourth</a:t>
            </a:r>
            <a:r>
              <a:rPr lang="en-US" dirty="0"/>
              <a:t>, use cumbersome connectives when possible ("as to," "with regard to," "in </a:t>
            </a:r>
            <a:r>
              <a:rPr lang="en-US" dirty="0" smtClean="0"/>
              <a:t>connection with</a:t>
            </a:r>
            <a:r>
              <a:rPr lang="en-US" dirty="0"/>
              <a:t>," "in the event of," etc.).</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390571110"/>
      </p:ext>
    </p:extLst>
  </p:cSld>
  <p:clrMapOvr>
    <a:masterClrMapping/>
  </p:clrMapOvr>
  <mc:AlternateContent xmlns:mc="http://schemas.openxmlformats.org/markup-compatibility/2006">
    <mc:Choice xmlns:p14="http://schemas.microsoft.com/office/powerpoint/2010/main" Requires="p14">
      <p:transition spd="slow" p14:dur="2000" advTm="31501"/>
    </mc:Choice>
    <mc:Fallback>
      <p:transition spd="slow" advTm="3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9|11.8|20.5"/>
</p:tagLst>
</file>

<file path=ppt/tags/tag10.xml><?xml version="1.0" encoding="utf-8"?>
<p:tagLst xmlns:a="http://schemas.openxmlformats.org/drawingml/2006/main" xmlns:r="http://schemas.openxmlformats.org/officeDocument/2006/relationships" xmlns:p="http://schemas.openxmlformats.org/presentationml/2006/main">
  <p:tag name="TIMING" val="|18|12.9"/>
</p:tagLst>
</file>

<file path=ppt/tags/tag11.xml><?xml version="1.0" encoding="utf-8"?>
<p:tagLst xmlns:a="http://schemas.openxmlformats.org/drawingml/2006/main" xmlns:r="http://schemas.openxmlformats.org/officeDocument/2006/relationships" xmlns:p="http://schemas.openxmlformats.org/presentationml/2006/main">
  <p:tag name="TIMING" val="|6.4"/>
</p:tagLst>
</file>

<file path=ppt/tags/tag12.xml><?xml version="1.0" encoding="utf-8"?>
<p:tagLst xmlns:a="http://schemas.openxmlformats.org/drawingml/2006/main" xmlns:r="http://schemas.openxmlformats.org/officeDocument/2006/relationships" xmlns:p="http://schemas.openxmlformats.org/presentationml/2006/main">
  <p:tag name="TIMING" val="|0.8|19.3|7|12.3|4.1|11.8"/>
</p:tagLst>
</file>

<file path=ppt/tags/tag13.xml><?xml version="1.0" encoding="utf-8"?>
<p:tagLst xmlns:a="http://schemas.openxmlformats.org/drawingml/2006/main" xmlns:r="http://schemas.openxmlformats.org/officeDocument/2006/relationships" xmlns:p="http://schemas.openxmlformats.org/presentationml/2006/main">
  <p:tag name="TIMING" val="|1.9|2.4|2|1.2|2|1.2|2.2"/>
</p:tagLst>
</file>

<file path=ppt/tags/tag14.xml><?xml version="1.0" encoding="utf-8"?>
<p:tagLst xmlns:a="http://schemas.openxmlformats.org/drawingml/2006/main" xmlns:r="http://schemas.openxmlformats.org/officeDocument/2006/relationships" xmlns:p="http://schemas.openxmlformats.org/presentationml/2006/main">
  <p:tag name="TIMING" val="|4|18.2|9.3|14.1"/>
</p:tagLst>
</file>

<file path=ppt/tags/tag2.xml><?xml version="1.0" encoding="utf-8"?>
<p:tagLst xmlns:a="http://schemas.openxmlformats.org/drawingml/2006/main" xmlns:r="http://schemas.openxmlformats.org/officeDocument/2006/relationships" xmlns:p="http://schemas.openxmlformats.org/presentationml/2006/main">
  <p:tag name="TIMING" val="|8.2|1.5|20.1"/>
</p:tagLst>
</file>

<file path=ppt/tags/tag3.xml><?xml version="1.0" encoding="utf-8"?>
<p:tagLst xmlns:a="http://schemas.openxmlformats.org/drawingml/2006/main" xmlns:r="http://schemas.openxmlformats.org/officeDocument/2006/relationships" xmlns:p="http://schemas.openxmlformats.org/presentationml/2006/main">
  <p:tag name="TIMING" val="|27.8"/>
</p:tagLst>
</file>

<file path=ppt/tags/tag4.xml><?xml version="1.0" encoding="utf-8"?>
<p:tagLst xmlns:a="http://schemas.openxmlformats.org/drawingml/2006/main" xmlns:r="http://schemas.openxmlformats.org/officeDocument/2006/relationships" xmlns:p="http://schemas.openxmlformats.org/presentationml/2006/main">
  <p:tag name="TIMING" val="|2.8|14.7|11.7|16.3"/>
</p:tagLst>
</file>

<file path=ppt/tags/tag5.xml><?xml version="1.0" encoding="utf-8"?>
<p:tagLst xmlns:a="http://schemas.openxmlformats.org/drawingml/2006/main" xmlns:r="http://schemas.openxmlformats.org/officeDocument/2006/relationships" xmlns:p="http://schemas.openxmlformats.org/presentationml/2006/main">
  <p:tag name="TIMING" val="|4.8|2.3|3|4.6|3.5"/>
</p:tagLst>
</file>

<file path=ppt/tags/tag6.xml><?xml version="1.0" encoding="utf-8"?>
<p:tagLst xmlns:a="http://schemas.openxmlformats.org/drawingml/2006/main" xmlns:r="http://schemas.openxmlformats.org/officeDocument/2006/relationships" xmlns:p="http://schemas.openxmlformats.org/presentationml/2006/main">
  <p:tag name="TIMING" val="|0.8|5.6|2.9|3.4|4.3"/>
</p:tagLst>
</file>

<file path=ppt/tags/tag7.xml><?xml version="1.0" encoding="utf-8"?>
<p:tagLst xmlns:a="http://schemas.openxmlformats.org/drawingml/2006/main" xmlns:r="http://schemas.openxmlformats.org/officeDocument/2006/relationships" xmlns:p="http://schemas.openxmlformats.org/presentationml/2006/main">
  <p:tag name="TIMING" val="|12.5"/>
</p:tagLst>
</file>

<file path=ppt/tags/tag8.xml><?xml version="1.0" encoding="utf-8"?>
<p:tagLst xmlns:a="http://schemas.openxmlformats.org/drawingml/2006/main" xmlns:r="http://schemas.openxmlformats.org/officeDocument/2006/relationships" xmlns:p="http://schemas.openxmlformats.org/presentationml/2006/main">
  <p:tag name="TIMING" val="|8.9|30.3"/>
</p:tagLst>
</file>

<file path=ppt/tags/tag9.xml><?xml version="1.0" encoding="utf-8"?>
<p:tagLst xmlns:a="http://schemas.openxmlformats.org/drawingml/2006/main" xmlns:r="http://schemas.openxmlformats.org/officeDocument/2006/relationships" xmlns:p="http://schemas.openxmlformats.org/presentationml/2006/main">
  <p:tag name="TIMING" val="|18.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300</TotalTime>
  <Words>1518</Words>
  <Application>Microsoft Office PowerPoint</Application>
  <PresentationFormat>On-screen Show (4:3)</PresentationFormat>
  <Paragraphs>105</Paragraphs>
  <Slides>26</Slides>
  <Notes>6</Notes>
  <HiddenSlides>0</HiddenSlides>
  <MMClips>26</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2" baseType="lpstr">
      <vt:lpstr>Arial</vt:lpstr>
      <vt:lpstr>Calibri</vt:lpstr>
      <vt:lpstr>Calibri Light</vt:lpstr>
      <vt:lpstr>Office Theme</vt:lpstr>
      <vt:lpstr>Acrobat Document</vt:lpstr>
      <vt:lpstr>Document</vt:lpstr>
      <vt:lpstr>Avoiding Pitfalls in  Written Advocacy </vt:lpstr>
      <vt:lpstr>PowerPoint Presentation</vt:lpstr>
      <vt:lpstr>Be understood. Be persuasive.</vt:lpstr>
      <vt:lpstr>PowerPoint Presentation</vt:lpstr>
      <vt:lpstr>The Basics</vt:lpstr>
      <vt:lpstr>The Basics (continued)</vt:lpstr>
      <vt:lpstr>Starting to Craft</vt:lpstr>
      <vt:lpstr>Garner’s Usage Tip of the Day  January 1, 2010 </vt:lpstr>
      <vt:lpstr>Garner’s Usage Tip of the Day  November 23, 2009 </vt:lpstr>
      <vt:lpstr>PowerPoint Presentation</vt:lpstr>
      <vt:lpstr>PowerPoint Presentation</vt:lpstr>
      <vt:lpstr>PowerPoint Presentation</vt:lpstr>
      <vt:lpstr>PowerPoint Presentation</vt:lpstr>
      <vt:lpstr>Avoiding the Sirens</vt:lpstr>
      <vt:lpstr>PowerPoint Presentation</vt:lpstr>
      <vt:lpstr>PowerPoint Presentation</vt:lpstr>
      <vt:lpstr>PowerPoint Presentation</vt:lpstr>
      <vt:lpstr>PowerPoint Presentation</vt:lpstr>
      <vt:lpstr>This paragraph appears in argument without any prior recitation of these facts </vt:lpstr>
      <vt:lpstr>PowerPoint Presentation</vt:lpstr>
      <vt:lpstr>PowerPoint Presentation</vt:lpstr>
      <vt:lpstr>PowerPoint Presentation</vt:lpstr>
      <vt:lpstr>Avoiding the Sirens</vt:lpstr>
      <vt:lpstr>Artistry</vt:lpstr>
      <vt:lpstr>  John Irving on being a writer –  and a wrestler  </vt:lpstr>
      <vt:lpstr>Avoiding Pitfalls in  Written Advocacy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Avoid Cranky Readers</dc:title>
  <dc:creator>David Nuffer</dc:creator>
  <cp:lastModifiedBy>David Nuffer</cp:lastModifiedBy>
  <cp:revision>36</cp:revision>
  <cp:lastPrinted>2014-11-03T15:26:05Z</cp:lastPrinted>
  <dcterms:created xsi:type="dcterms:W3CDTF">2014-04-23T23:21:07Z</dcterms:created>
  <dcterms:modified xsi:type="dcterms:W3CDTF">2014-11-10T23:49:24Z</dcterms:modified>
</cp:coreProperties>
</file>