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5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Nuffer" userId="4f7e45c8-d7f8-4974-a0c5-00905eab1ef0" providerId="ADAL" clId="{858A39F5-429E-4223-9954-30CB3C742454}"/>
    <pc:docChg chg="custSel addSld delSld modSld">
      <pc:chgData name="David Nuffer" userId="4f7e45c8-d7f8-4974-a0c5-00905eab1ef0" providerId="ADAL" clId="{858A39F5-429E-4223-9954-30CB3C742454}" dt="2018-10-30T07:10:04.855" v="153" actId="2696"/>
      <pc:docMkLst>
        <pc:docMk/>
      </pc:docMkLst>
      <pc:sldChg chg="modSp">
        <pc:chgData name="David Nuffer" userId="4f7e45c8-d7f8-4974-a0c5-00905eab1ef0" providerId="ADAL" clId="{858A39F5-429E-4223-9954-30CB3C742454}" dt="2018-10-30T02:49:28.855" v="110" actId="20577"/>
        <pc:sldMkLst>
          <pc:docMk/>
          <pc:sldMk cId="2102466597" sldId="257"/>
        </pc:sldMkLst>
        <pc:spChg chg="mod">
          <ac:chgData name="David Nuffer" userId="4f7e45c8-d7f8-4974-a0c5-00905eab1ef0" providerId="ADAL" clId="{858A39F5-429E-4223-9954-30CB3C742454}" dt="2018-10-30T02:49:28.855" v="110" actId="20577"/>
          <ac:spMkLst>
            <pc:docMk/>
            <pc:sldMk cId="2102466597" sldId="257"/>
            <ac:spMk id="3" creationId="{F5CAA9A7-2E96-4088-9E5A-BE066FEFF2AA}"/>
          </ac:spMkLst>
        </pc:spChg>
      </pc:sldChg>
      <pc:sldChg chg="modSp">
        <pc:chgData name="David Nuffer" userId="4f7e45c8-d7f8-4974-a0c5-00905eab1ef0" providerId="ADAL" clId="{858A39F5-429E-4223-9954-30CB3C742454}" dt="2018-10-30T07:05:47.989" v="133" actId="20577"/>
        <pc:sldMkLst>
          <pc:docMk/>
          <pc:sldMk cId="1080145927" sldId="258"/>
        </pc:sldMkLst>
        <pc:spChg chg="mod">
          <ac:chgData name="David Nuffer" userId="4f7e45c8-d7f8-4974-a0c5-00905eab1ef0" providerId="ADAL" clId="{858A39F5-429E-4223-9954-30CB3C742454}" dt="2018-10-30T07:05:47.989" v="133" actId="20577"/>
          <ac:spMkLst>
            <pc:docMk/>
            <pc:sldMk cId="1080145927" sldId="258"/>
            <ac:spMk id="3" creationId="{788C2E9F-0BB7-442A-821B-45C0A3287BA5}"/>
          </ac:spMkLst>
        </pc:spChg>
      </pc:sldChg>
      <pc:sldChg chg="modSp del">
        <pc:chgData name="David Nuffer" userId="4f7e45c8-d7f8-4974-a0c5-00905eab1ef0" providerId="ADAL" clId="{858A39F5-429E-4223-9954-30CB3C742454}" dt="2018-10-30T07:10:04.855" v="153" actId="2696"/>
        <pc:sldMkLst>
          <pc:docMk/>
          <pc:sldMk cId="637439976" sldId="263"/>
        </pc:sldMkLst>
        <pc:graphicFrameChg chg="modGraphic">
          <ac:chgData name="David Nuffer" userId="4f7e45c8-d7f8-4974-a0c5-00905eab1ef0" providerId="ADAL" clId="{858A39F5-429E-4223-9954-30CB3C742454}" dt="2018-10-30T07:07:09.855" v="137" actId="20577"/>
          <ac:graphicFrameMkLst>
            <pc:docMk/>
            <pc:sldMk cId="637439976" sldId="263"/>
            <ac:graphicFrameMk id="5" creationId="{467C67B8-1586-4071-A5E7-2D9B62769F02}"/>
          </ac:graphicFrameMkLst>
        </pc:graphicFrameChg>
      </pc:sldChg>
      <pc:sldChg chg="addSp delSp modSp add">
        <pc:chgData name="David Nuffer" userId="4f7e45c8-d7f8-4974-a0c5-00905eab1ef0" providerId="ADAL" clId="{858A39F5-429E-4223-9954-30CB3C742454}" dt="2018-10-30T07:09:18.689" v="152" actId="20577"/>
        <pc:sldMkLst>
          <pc:docMk/>
          <pc:sldMk cId="2875761851" sldId="268"/>
        </pc:sldMkLst>
        <pc:graphicFrameChg chg="add del">
          <ac:chgData name="David Nuffer" userId="4f7e45c8-d7f8-4974-a0c5-00905eab1ef0" providerId="ADAL" clId="{858A39F5-429E-4223-9954-30CB3C742454}" dt="2018-10-30T07:08:38.449" v="141"/>
          <ac:graphicFrameMkLst>
            <pc:docMk/>
            <pc:sldMk cId="2875761851" sldId="268"/>
            <ac:graphicFrameMk id="3" creationId="{BB5C6129-9019-413D-9F84-9F9747D69864}"/>
          </ac:graphicFrameMkLst>
        </pc:graphicFrameChg>
        <pc:graphicFrameChg chg="del">
          <ac:chgData name="David Nuffer" userId="4f7e45c8-d7f8-4974-a0c5-00905eab1ef0" providerId="ADAL" clId="{858A39F5-429E-4223-9954-30CB3C742454}" dt="2018-10-30T07:08:19.071" v="139" actId="478"/>
          <ac:graphicFrameMkLst>
            <pc:docMk/>
            <pc:sldMk cId="2875761851" sldId="268"/>
            <ac:graphicFrameMk id="5" creationId="{467C67B8-1586-4071-A5E7-2D9B62769F02}"/>
          </ac:graphicFrameMkLst>
        </pc:graphicFrameChg>
        <pc:graphicFrameChg chg="add mod modGraphic">
          <ac:chgData name="David Nuffer" userId="4f7e45c8-d7f8-4974-a0c5-00905eab1ef0" providerId="ADAL" clId="{858A39F5-429E-4223-9954-30CB3C742454}" dt="2018-10-30T07:09:18.689" v="152" actId="20577"/>
          <ac:graphicFrameMkLst>
            <pc:docMk/>
            <pc:sldMk cId="2875761851" sldId="268"/>
            <ac:graphicFrameMk id="7" creationId="{8F3384B3-F4C7-4D0D-B173-29C8A68E8F3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5BDE0-09DA-45C1-B9C7-08418ED55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A6331F-B652-4314-BBE6-FF9247607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92BB8-6221-40D5-A132-738F712DF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0EEC-4264-43E3-96F8-1C0317187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7E568-7F1E-40A4-864E-7E530606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8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605A-2F54-42CC-958C-5338E08C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E746A-F410-4BE8-B7F7-7046F79B5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BB61F-5024-4C73-AA22-89FF34076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5EC81-2E07-4C8D-B7A7-2872747D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E92A2-253C-400D-BE5A-82DEEE13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A21A0A-3F4C-4B33-A0BA-34B8E53FC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284D1-049A-4F6D-8ECF-1288EE5B5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A2148-3CFF-46CA-96CB-0F0A35645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3F13E-4D82-485B-AAC0-D4C1467C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E946F-FEFF-4987-8E54-D69AE362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75626-1678-4077-A545-1173E612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C86E9-0578-4FD9-A96E-F6CB21A12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6A59C-142C-4A77-B113-E68C971B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27F80-4E46-4A96-8A13-C04AB5E0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BA2FC-BFDD-4108-85E5-A9E4458DF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C1B55-63DF-4082-8125-CD7A50A0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0B12E-5EB8-477B-A21A-E1F632960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B554C-3D86-42D1-A569-A5F2DDFD7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9DF2A-DB0E-4841-B4DC-7A1AA983B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19DBE-7054-4E21-988C-050E10C97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3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77F0-A9C6-404A-97C7-FCFF915D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AA6D2-E55E-4F6F-A631-12ECA229F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B0FDC-7116-4E7F-8639-355C1B72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58B20-9B45-45E1-B71B-B807C21FF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515BC-92F0-4138-A443-6C3D9212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3E3E0-97EF-4180-A6EA-1DA055B1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5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4B894-45F7-4627-AB6F-A6B741BC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BC705-F30B-4468-8C95-F68B35390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C080B-F8DD-4792-B973-AED7DC7F8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94AA11-5320-4EA0-B36C-23721E34D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6A4659-540B-44E8-B33F-97E1CB50D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F2E22F-7B5A-4A60-91BC-DE45D866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ABECC4-F703-431A-95E7-3F21233D8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259E33-AF73-4C6E-8554-683154137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8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9138-01A3-4D3A-85D4-B14642B1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42D91-1E80-44D2-A650-7C307E729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46024-6F28-4090-B666-163EEC2C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F5DE8-0706-4A82-99B5-234A42F4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5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08E8EC-EC9C-4CFD-88DD-43CAB036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6CFA2-B6BF-44AA-803D-CCA0A0407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8700A-579E-4EDA-92D9-71F08706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6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EFB8F-C26E-4163-A582-93F2C72A0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BBB95-642B-4FDA-B2B8-D0DD87CD7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F6523-543E-44D2-97B2-B74475920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ED658-BF6F-4A25-AB3E-0215DFE7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03E6E-BDDF-46D7-91F0-EB6874E9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E0510-7802-4423-AF11-E0D6D84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0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CE7CA-34A8-4279-8AF2-02B6FB27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3B570-A770-4D6A-B4A9-3BBA5B2F6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2874B-7FAD-473D-9E8F-2E7CB8614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DCBAD-7EF5-4DE9-805B-82ECBB898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60549-AB90-4915-8A43-F38794157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1ABF0-6FF2-4B5B-BAD9-8DB323F9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3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374F4F-03A7-46F9-B1A5-ECC73B6C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98D47-B4BB-4847-AAD4-BBE3331D9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39CCC-0D09-4ACE-B11F-B7DAB77ED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4CD7E-D16F-4A00-849F-5149562D65AD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09022-E2C9-4BFE-AE94-AD7BFE820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EFF30-2BF3-4E84-9532-DFF4491CC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88D4B-DBE6-43F9-B9F9-428C6A07D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5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9C0051-5F19-424D-B857-ADC0BDDC1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09"/>
            <a:ext cx="12192000" cy="66501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10B13B-0E18-44DC-84E0-94A5AC570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305" y="1130989"/>
            <a:ext cx="9144000" cy="2387600"/>
          </a:xfrm>
        </p:spPr>
        <p:txBody>
          <a:bodyPr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Arial Black" panose="020B0A04020102020204" pitchFamily="34" charset="0"/>
              </a:rPr>
              <a:t>Certification</a:t>
            </a:r>
          </a:p>
        </p:txBody>
      </p:sp>
    </p:spTree>
    <p:extLst>
      <p:ext uri="{BB962C8B-B14F-4D97-AF65-F5344CB8AC3E}">
        <p14:creationId xmlns:p14="http://schemas.microsoft.com/office/powerpoint/2010/main" val="92566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1D447-208F-4480-B873-107DF11B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 practices: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CB2EE5-ADB9-4C79-9F29-4AB1136C7364}"/>
              </a:ext>
            </a:extLst>
          </p:cNvPr>
          <p:cNvSpPr txBox="1"/>
          <p:nvPr/>
        </p:nvSpPr>
        <p:spPr>
          <a:xfrm>
            <a:off x="647324" y="1982709"/>
            <a:ext cx="105155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Tenth Circuit: </a:t>
            </a:r>
          </a:p>
          <a:p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has never (18 instances) certified a question to the Utah Supreme Court on motion of a party made for the first time on appeal; and</a:t>
            </a:r>
          </a:p>
          <a:p>
            <a:pPr lvl="0"/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has never (7 instances) reversed a district court judge’s decision not to certify a question to the Utah Supreme Court.</a:t>
            </a:r>
          </a:p>
          <a:p>
            <a:pPr lvl="0"/>
            <a:endParaRPr lang="en-US" sz="2800" dirty="0"/>
          </a:p>
          <a:p>
            <a:pPr lvl="0"/>
            <a:r>
              <a:rPr lang="en-US" sz="2800" i="1" dirty="0"/>
              <a:t>You MUST attempt certification at the trial court.</a:t>
            </a:r>
          </a:p>
        </p:txBody>
      </p:sp>
    </p:spTree>
    <p:extLst>
      <p:ext uri="{BB962C8B-B14F-4D97-AF65-F5344CB8AC3E}">
        <p14:creationId xmlns:p14="http://schemas.microsoft.com/office/powerpoint/2010/main" val="8402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C061-4A86-4E34-8138-BE479C24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61E89-6E44-4C7C-9033-449B84F49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Get the judge to think it is the judge’s idea</a:t>
            </a:r>
          </a:p>
          <a:p>
            <a:r>
              <a:rPr lang="en-US" dirty="0"/>
              <a:t>Raise early and again</a:t>
            </a:r>
          </a:p>
          <a:p>
            <a:r>
              <a:rPr lang="en-US" dirty="0"/>
              <a:t>File a clear motion and proposed order</a:t>
            </a:r>
          </a:p>
          <a:p>
            <a:pPr lvl="1"/>
            <a:r>
              <a:rPr lang="en-US" dirty="0"/>
              <a:t>Don’t bury it in a motion for summary judgment or opposition</a:t>
            </a:r>
          </a:p>
          <a:p>
            <a:r>
              <a:rPr lang="en-US" dirty="0"/>
              <a:t>Follow the suggested local rule, even if not adopted</a:t>
            </a:r>
          </a:p>
          <a:p>
            <a:r>
              <a:rPr lang="en-US" dirty="0"/>
              <a:t>Brief the questions completely at the Utah Supreme Court</a:t>
            </a:r>
          </a:p>
          <a:p>
            <a:r>
              <a:rPr lang="en-US" dirty="0"/>
              <a:t>Offer supplemental briefing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15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9C0051-5F19-424D-B857-ADC0BDDC1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09"/>
            <a:ext cx="12192000" cy="66501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10B13B-0E18-44DC-84E0-94A5AC570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305" y="1130989"/>
            <a:ext cx="9144000" cy="2387600"/>
          </a:xfrm>
        </p:spPr>
        <p:txBody>
          <a:bodyPr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Arial Black" panose="020B0A04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7248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1AF8-0E0C-4392-A90B-E211AB4E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Certification of Legal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A9A7-2E96-4088-9E5A-BE066FEF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A court may certify the correct answer to a legal question to a court that ruled in error on the same issue.</a:t>
            </a:r>
          </a:p>
          <a:p>
            <a:pPr marL="514350" indent="-514350">
              <a:buAutoNum type="alphaUcPeriod"/>
            </a:pPr>
            <a:r>
              <a:rPr lang="en-US" dirty="0"/>
              <a:t>A court may rule on the law of a different jurisdiction and submit the ruling to the other jurisdiction for approval.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A court of one sovereign may certify a question about the law of another sovereign to a court, agency, or tribunal of that other sovereign.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Parties in litigation may certify to the judge that a question is a legal question, not a factual question.</a:t>
            </a:r>
          </a:p>
        </p:txBody>
      </p:sp>
    </p:spTree>
    <p:extLst>
      <p:ext uri="{BB962C8B-B14F-4D97-AF65-F5344CB8AC3E}">
        <p14:creationId xmlns:p14="http://schemas.microsoft.com/office/powerpoint/2010/main" val="210246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BCF4-079D-4DF7-AC26-0D1DB8D1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Process – Federal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C2E9F-0BB7-442A-821B-45C0A3287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dirty="0"/>
              <a:t>“Controlling” Utah state law legal question arises </a:t>
            </a:r>
          </a:p>
          <a:p>
            <a:r>
              <a:rPr lang="en-US" dirty="0"/>
              <a:t>Suggestion to certify is made by the court (“</a:t>
            </a:r>
            <a:r>
              <a:rPr lang="en-US" dirty="0" err="1"/>
              <a:t>sua</a:t>
            </a:r>
            <a:r>
              <a:rPr lang="en-US" dirty="0"/>
              <a:t> sponte”) or by a motion from a party</a:t>
            </a:r>
          </a:p>
          <a:p>
            <a:r>
              <a:rPr lang="en-US" dirty="0"/>
              <a:t>Court determines to certify, by an order granting the motion or by advising the parties in an order or hearing</a:t>
            </a:r>
          </a:p>
          <a:p>
            <a:r>
              <a:rPr lang="en-US" dirty="0"/>
              <a:t>Attorneys and the judge draft facts and question to send to Utah Supreme Court</a:t>
            </a:r>
          </a:p>
          <a:p>
            <a:r>
              <a:rPr lang="en-US" dirty="0"/>
              <a:t>Judge signs and sends “certification order” to Utah Supreme Court with documents from court record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F338C3-218A-40A2-8348-76F261582C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6" r="17983" b="8038"/>
          <a:stretch/>
        </p:blipFill>
        <p:spPr>
          <a:xfrm>
            <a:off x="9675876" y="0"/>
            <a:ext cx="2516124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4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BCF4-079D-4DF7-AC26-0D1DB8D1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Process – State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C2E9F-0BB7-442A-821B-45C0A3287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dirty="0"/>
              <a:t>Court receives certification order</a:t>
            </a:r>
          </a:p>
          <a:p>
            <a:r>
              <a:rPr lang="en-US" dirty="0"/>
              <a:t>Court issues an order accepting or rejecting the question certified and requests documents from federal court record</a:t>
            </a:r>
          </a:p>
          <a:p>
            <a:r>
              <a:rPr lang="en-US" dirty="0"/>
              <a:t>Court sets briefing schedule, receives briefs and holds argument (all these steps may be modified)</a:t>
            </a:r>
          </a:p>
          <a:p>
            <a:r>
              <a:rPr lang="en-US" dirty="0"/>
              <a:t>After argument, court confers and assigns opinion to a justice (another justice may write a separate opinion)</a:t>
            </a:r>
          </a:p>
          <a:p>
            <a:r>
              <a:rPr lang="en-US" dirty="0"/>
              <a:t>Justices issue opinion(s) answering questions (majority opinion controls)</a:t>
            </a:r>
          </a:p>
          <a:p>
            <a:r>
              <a:rPr lang="en-US" dirty="0"/>
              <a:t>Opinion(s) sent to federal court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5432B-2434-419C-84F8-CFEDB94038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67"/>
          <a:stretch/>
        </p:blipFill>
        <p:spPr>
          <a:xfrm>
            <a:off x="10081846" y="0"/>
            <a:ext cx="2110154" cy="227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7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BCF4-079D-4DF7-AC26-0D1DB8D1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Process – Federal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C2E9F-0BB7-442A-821B-45C0A3287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dirty="0"/>
              <a:t>Federal court applies answer of Utah Supreme Court</a:t>
            </a:r>
          </a:p>
          <a:p>
            <a:r>
              <a:rPr lang="en-US" i="1" dirty="0"/>
              <a:t>or</a:t>
            </a:r>
          </a:p>
          <a:p>
            <a:pPr lvl="1"/>
            <a:r>
              <a:rPr lang="en-US" i="1" dirty="0"/>
              <a:t>Parties settle</a:t>
            </a:r>
          </a:p>
          <a:p>
            <a:pPr lvl="1"/>
            <a:r>
              <a:rPr lang="en-US" i="1" dirty="0"/>
              <a:t>Answer is moot</a:t>
            </a:r>
          </a:p>
          <a:p>
            <a:pPr lvl="1"/>
            <a:r>
              <a:rPr lang="en-US" i="1" dirty="0"/>
              <a:t>Answer is disregarded (never in Utah!)</a:t>
            </a:r>
          </a:p>
          <a:p>
            <a:pPr lvl="1"/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F338C3-218A-40A2-8348-76F261582C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6" r="17983" b="8038"/>
          <a:stretch/>
        </p:blipFill>
        <p:spPr>
          <a:xfrm>
            <a:off x="9675876" y="0"/>
            <a:ext cx="2516124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BCF4-079D-4DF7-AC26-0D1DB8D1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odds (</a:t>
            </a:r>
            <a:r>
              <a:rPr lang="en-US" i="1" dirty="0"/>
              <a:t>motions</a:t>
            </a:r>
            <a:r>
              <a:rPr lang="en-US" dirty="0"/>
              <a:t>)?  [</a:t>
            </a:r>
            <a:r>
              <a:rPr lang="en-US" b="1" dirty="0"/>
              <a:t>24/72=</a:t>
            </a:r>
            <a:r>
              <a:rPr lang="en-US" b="1" dirty="0">
                <a:solidFill>
                  <a:srgbClr val="FF0000"/>
                </a:solidFill>
              </a:rPr>
              <a:t>33%</a:t>
            </a:r>
            <a:r>
              <a:rPr lang="en-US" dirty="0"/>
              <a:t>]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73274272-02BF-48F0-B495-4A46B0AAD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73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5353169D-005E-4D7D-A923-988D6C5A4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27447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F3A6D57-BE69-4C64-A433-AD5DF78D3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48261"/>
              </p:ext>
            </p:extLst>
          </p:nvPr>
        </p:nvGraphicFramePr>
        <p:xfrm>
          <a:off x="651850" y="1427112"/>
          <a:ext cx="8941413" cy="5372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5786">
                  <a:extLst>
                    <a:ext uri="{9D8B030D-6E8A-4147-A177-3AD203B41FA5}">
                      <a16:colId xmlns:a16="http://schemas.microsoft.com/office/drawing/2014/main" val="1378944046"/>
                    </a:ext>
                  </a:extLst>
                </a:gridCol>
                <a:gridCol w="959667">
                  <a:extLst>
                    <a:ext uri="{9D8B030D-6E8A-4147-A177-3AD203B41FA5}">
                      <a16:colId xmlns:a16="http://schemas.microsoft.com/office/drawing/2014/main" val="2918278892"/>
                    </a:ext>
                  </a:extLst>
                </a:gridCol>
                <a:gridCol w="932718">
                  <a:extLst>
                    <a:ext uri="{9D8B030D-6E8A-4147-A177-3AD203B41FA5}">
                      <a16:colId xmlns:a16="http://schemas.microsoft.com/office/drawing/2014/main" val="4160832481"/>
                    </a:ext>
                  </a:extLst>
                </a:gridCol>
                <a:gridCol w="1302989">
                  <a:extLst>
                    <a:ext uri="{9D8B030D-6E8A-4147-A177-3AD203B41FA5}">
                      <a16:colId xmlns:a16="http://schemas.microsoft.com/office/drawing/2014/main" val="1201061206"/>
                    </a:ext>
                  </a:extLst>
                </a:gridCol>
                <a:gridCol w="1210253">
                  <a:extLst>
                    <a:ext uri="{9D8B030D-6E8A-4147-A177-3AD203B41FA5}">
                      <a16:colId xmlns:a16="http://schemas.microsoft.com/office/drawing/2014/main" val="962612864"/>
                    </a:ext>
                  </a:extLst>
                </a:gridCol>
              </a:tblGrid>
              <a:tr h="607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Trial court judge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motions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1800" kern="100">
                          <a:effectLst/>
                        </a:rPr>
                        <a:t>granted</a:t>
                      </a:r>
                      <a:endParaRPr lang="en-US" sz="1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% granted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years on bench</a:t>
                      </a:r>
                      <a:endParaRPr lang="en-US" sz="1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8089722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Magistrate Judge Evelyn Furse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83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 ½ 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188003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District Judge Dee Benson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9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6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66%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26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337813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District Judge David Sam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3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33%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101957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Dale Kimball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27%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972593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Clark Waddoups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4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25%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9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321820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Bruce Jenkins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9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11%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30359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Tena Campbell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10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526734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David Nuffer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0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14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6551742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Jill Parrish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 ½ 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8104384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Robert Shelby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69286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Ted Stewart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274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18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7074478"/>
                  </a:ext>
                </a:extLst>
              </a:tr>
              <a:tr h="397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Magistrate Judge Paul Warner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20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735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83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336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256757"/>
                  </a:ext>
                </a:extLst>
              </a:tr>
            </a:tbl>
          </a:graphicData>
        </a:graphic>
      </p:graphicFrame>
      <p:sp>
        <p:nvSpPr>
          <p:cNvPr id="24" name="Rectangle 10">
            <a:extLst>
              <a:ext uri="{FF2B5EF4-FFF2-40B4-BE49-F238E27FC236}">
                <a16:creationId xmlns:a16="http://schemas.microsoft.com/office/drawing/2014/main" id="{FB1097C3-475F-48B5-9E81-94207D517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2827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60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BCF4-079D-4DF7-AC26-0D1DB8D1C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1182" cy="947627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the odds (</a:t>
            </a:r>
            <a:r>
              <a:rPr lang="en-US" i="1" dirty="0" err="1"/>
              <a:t>sua</a:t>
            </a:r>
            <a:r>
              <a:rPr lang="en-US" i="1" dirty="0"/>
              <a:t> sponte</a:t>
            </a:r>
            <a:r>
              <a:rPr lang="en-US" dirty="0"/>
              <a:t>)? (1)  [</a:t>
            </a:r>
            <a:r>
              <a:rPr lang="en-US" b="1" dirty="0"/>
              <a:t>32/36=</a:t>
            </a:r>
            <a:r>
              <a:rPr lang="en-US" b="1" dirty="0">
                <a:solidFill>
                  <a:srgbClr val="FF0000"/>
                </a:solidFill>
              </a:rPr>
              <a:t>88%</a:t>
            </a:r>
            <a:r>
              <a:rPr lang="en-US" dirty="0"/>
              <a:t>]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73274272-02BF-48F0-B495-4A46B0AAD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73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5353169D-005E-4D7D-A923-988D6C5A4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27447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B1097C3-475F-48B5-9E81-94207D517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2827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D779CC-AB35-420B-A60C-CDA14EA0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575448"/>
              </p:ext>
            </p:extLst>
          </p:nvPr>
        </p:nvGraphicFramePr>
        <p:xfrm>
          <a:off x="761622" y="1312752"/>
          <a:ext cx="10668755" cy="5177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2860">
                  <a:extLst>
                    <a:ext uri="{9D8B030D-6E8A-4147-A177-3AD203B41FA5}">
                      <a16:colId xmlns:a16="http://schemas.microsoft.com/office/drawing/2014/main" val="532666277"/>
                    </a:ext>
                  </a:extLst>
                </a:gridCol>
                <a:gridCol w="1465137">
                  <a:extLst>
                    <a:ext uri="{9D8B030D-6E8A-4147-A177-3AD203B41FA5}">
                      <a16:colId xmlns:a16="http://schemas.microsoft.com/office/drawing/2014/main" val="633129720"/>
                    </a:ext>
                  </a:extLst>
                </a:gridCol>
                <a:gridCol w="1779096">
                  <a:extLst>
                    <a:ext uri="{9D8B030D-6E8A-4147-A177-3AD203B41FA5}">
                      <a16:colId xmlns:a16="http://schemas.microsoft.com/office/drawing/2014/main" val="197232030"/>
                    </a:ext>
                  </a:extLst>
                </a:gridCol>
                <a:gridCol w="1352819">
                  <a:extLst>
                    <a:ext uri="{9D8B030D-6E8A-4147-A177-3AD203B41FA5}">
                      <a16:colId xmlns:a16="http://schemas.microsoft.com/office/drawing/2014/main" val="1855774922"/>
                    </a:ext>
                  </a:extLst>
                </a:gridCol>
                <a:gridCol w="1158843">
                  <a:extLst>
                    <a:ext uri="{9D8B030D-6E8A-4147-A177-3AD203B41FA5}">
                      <a16:colId xmlns:a16="http://schemas.microsoft.com/office/drawing/2014/main" val="2049343278"/>
                    </a:ext>
                  </a:extLst>
                </a:gridCol>
              </a:tblGrid>
              <a:tr h="371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Trial court judge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</a:rPr>
                        <a:t>sua</a:t>
                      </a:r>
                      <a:r>
                        <a:rPr lang="en-US" sz="2400" kern="100" dirty="0">
                          <a:effectLst/>
                        </a:rPr>
                        <a:t> sponte 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certification occurred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% certified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years on bench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97729813"/>
                  </a:ext>
                </a:extLst>
              </a:tr>
              <a:tr h="256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District Judge Tena Campbell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6060226"/>
                  </a:ext>
                </a:extLst>
              </a:tr>
              <a:tr h="35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District Judge David Nuffer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14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967492"/>
                  </a:ext>
                </a:extLst>
              </a:tr>
              <a:tr h="35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Robert Shelby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100%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098796"/>
                  </a:ext>
                </a:extLst>
              </a:tr>
              <a:tr h="35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Ted Stewart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2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18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1441477"/>
                  </a:ext>
                </a:extLst>
              </a:tr>
              <a:tr h="7089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Judges Waddoups/Shelby/Nuffer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5008110"/>
                  </a:ext>
                </a:extLst>
              </a:tr>
              <a:tr h="370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Magistrate Judge Brook Wells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100%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14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105652"/>
                  </a:ext>
                </a:extLst>
              </a:tr>
              <a:tr h="3395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Magistrate Judge Evelyn Furse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100%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 ½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238432"/>
                  </a:ext>
                </a:extLst>
              </a:tr>
              <a:tr h="385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Bankruptcy Judge Kevin Anderson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100%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3785403"/>
                  </a:ext>
                </a:extLst>
              </a:tr>
              <a:tr h="3983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</a:rPr>
                        <a:t>Bankr</a:t>
                      </a:r>
                      <a:r>
                        <a:rPr lang="en-US" sz="2400" kern="100" dirty="0">
                          <a:effectLst/>
                        </a:rPr>
                        <a:t>. Judges Clark / Bill Thurman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559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711149"/>
                  </a:ext>
                </a:extLst>
              </a:tr>
              <a:tr h="348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Bankruptcy Judge Kimball Mosier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655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719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5590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100%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0670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9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1423636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2CFDEAC-2DAE-4F9D-B102-31B50EC9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2325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58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4BCF4-079D-4DF7-AC26-0D1DB8D1C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1182" cy="947627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the odds (</a:t>
            </a:r>
            <a:r>
              <a:rPr lang="en-US" i="1" dirty="0" err="1"/>
              <a:t>sua</a:t>
            </a:r>
            <a:r>
              <a:rPr lang="en-US" i="1" dirty="0"/>
              <a:t> sponte</a:t>
            </a:r>
            <a:r>
              <a:rPr lang="en-US" dirty="0"/>
              <a:t>)?  (2) </a:t>
            </a:r>
            <a:r>
              <a:rPr lang="en-US" b="1" dirty="0"/>
              <a:t>[32/36=88%]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73274272-02BF-48F0-B495-4A46B0AAD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73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5353169D-005E-4D7D-A923-988D6C5A4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27447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B1097C3-475F-48B5-9E81-94207D517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2827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2CFDEAC-2DAE-4F9D-B102-31B50EC9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2325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5CEA54C-B99B-4C32-A3FF-0B2C8C786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079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F3384B3-F4C7-4D0D-B173-29C8A68E8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494692"/>
              </p:ext>
            </p:extLst>
          </p:nvPr>
        </p:nvGraphicFramePr>
        <p:xfrm>
          <a:off x="904488" y="1812024"/>
          <a:ext cx="10512927" cy="43151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3034">
                  <a:extLst>
                    <a:ext uri="{9D8B030D-6E8A-4147-A177-3AD203B41FA5}">
                      <a16:colId xmlns:a16="http://schemas.microsoft.com/office/drawing/2014/main" val="1616738944"/>
                    </a:ext>
                  </a:extLst>
                </a:gridCol>
                <a:gridCol w="1443723">
                  <a:extLst>
                    <a:ext uri="{9D8B030D-6E8A-4147-A177-3AD203B41FA5}">
                      <a16:colId xmlns:a16="http://schemas.microsoft.com/office/drawing/2014/main" val="120415869"/>
                    </a:ext>
                  </a:extLst>
                </a:gridCol>
                <a:gridCol w="1758718">
                  <a:extLst>
                    <a:ext uri="{9D8B030D-6E8A-4147-A177-3AD203B41FA5}">
                      <a16:colId xmlns:a16="http://schemas.microsoft.com/office/drawing/2014/main" val="675749762"/>
                    </a:ext>
                  </a:extLst>
                </a:gridCol>
                <a:gridCol w="1267650">
                  <a:extLst>
                    <a:ext uri="{9D8B030D-6E8A-4147-A177-3AD203B41FA5}">
                      <a16:colId xmlns:a16="http://schemas.microsoft.com/office/drawing/2014/main" val="3455772513"/>
                    </a:ext>
                  </a:extLst>
                </a:gridCol>
                <a:gridCol w="1199802">
                  <a:extLst>
                    <a:ext uri="{9D8B030D-6E8A-4147-A177-3AD203B41FA5}">
                      <a16:colId xmlns:a16="http://schemas.microsoft.com/office/drawing/2014/main" val="948243744"/>
                    </a:ext>
                  </a:extLst>
                </a:gridCol>
              </a:tblGrid>
              <a:tr h="8299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Trial court judge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sua sponte 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certification occurred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% certified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years on bench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 anchor="b"/>
                </a:tc>
                <a:extLst>
                  <a:ext uri="{0D108BD9-81ED-4DB2-BD59-A6C34878D82A}">
                    <a16:rowId xmlns:a16="http://schemas.microsoft.com/office/drawing/2014/main" val="765585731"/>
                  </a:ext>
                </a:extLst>
              </a:tr>
              <a:tr h="4500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Jill Parrish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7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87%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 ½ 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extLst>
                  <a:ext uri="{0D108BD9-81ED-4DB2-BD59-A6C34878D82A}">
                    <a16:rowId xmlns:a16="http://schemas.microsoft.com/office/drawing/2014/main" val="1389534338"/>
                  </a:ext>
                </a:extLst>
              </a:tr>
              <a:tr h="4500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Dee Benson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26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extLst>
                  <a:ext uri="{0D108BD9-81ED-4DB2-BD59-A6C34878D82A}">
                    <a16:rowId xmlns:a16="http://schemas.microsoft.com/office/drawing/2014/main" val="3377348688"/>
                  </a:ext>
                </a:extLst>
              </a:tr>
              <a:tr h="4500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Bruce Jenkins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67%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extLst>
                  <a:ext uri="{0D108BD9-81ED-4DB2-BD59-A6C34878D82A}">
                    <a16:rowId xmlns:a16="http://schemas.microsoft.com/office/drawing/2014/main" val="1261323361"/>
                  </a:ext>
                </a:extLst>
              </a:tr>
              <a:tr h="4500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David Sam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extLst>
                  <a:ext uri="{0D108BD9-81ED-4DB2-BD59-A6C34878D82A}">
                    <a16:rowId xmlns:a16="http://schemas.microsoft.com/office/drawing/2014/main" val="706246140"/>
                  </a:ext>
                </a:extLst>
              </a:tr>
              <a:tr h="4500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Dale Kimball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extLst>
                  <a:ext uri="{0D108BD9-81ED-4DB2-BD59-A6C34878D82A}">
                    <a16:rowId xmlns:a16="http://schemas.microsoft.com/office/drawing/2014/main" val="4281879796"/>
                  </a:ext>
                </a:extLst>
              </a:tr>
              <a:tr h="9006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Clark Waddoups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0%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9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5" marR="68555" marT="9522" marB="0"/>
                </a:tc>
                <a:extLst>
                  <a:ext uri="{0D108BD9-81ED-4DB2-BD59-A6C34878D82A}">
                    <a16:rowId xmlns:a16="http://schemas.microsoft.com/office/drawing/2014/main" val="2811259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76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0210-5ED8-4F43-A245-9C2FEF49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at first you don’t succeed . . . 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C0B6D3-0D42-42A3-870C-596B943E9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67684"/>
              </p:ext>
            </p:extLst>
          </p:nvPr>
        </p:nvGraphicFramePr>
        <p:xfrm>
          <a:off x="980761" y="1690688"/>
          <a:ext cx="7097917" cy="4360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0789">
                  <a:extLst>
                    <a:ext uri="{9D8B030D-6E8A-4147-A177-3AD203B41FA5}">
                      <a16:colId xmlns:a16="http://schemas.microsoft.com/office/drawing/2014/main" val="122578201"/>
                    </a:ext>
                  </a:extLst>
                </a:gridCol>
                <a:gridCol w="1438564">
                  <a:extLst>
                    <a:ext uri="{9D8B030D-6E8A-4147-A177-3AD203B41FA5}">
                      <a16:colId xmlns:a16="http://schemas.microsoft.com/office/drawing/2014/main" val="4158634901"/>
                    </a:ext>
                  </a:extLst>
                </a:gridCol>
                <a:gridCol w="1438564">
                  <a:extLst>
                    <a:ext uri="{9D8B030D-6E8A-4147-A177-3AD203B41FA5}">
                      <a16:colId xmlns:a16="http://schemas.microsoft.com/office/drawing/2014/main" val="545118756"/>
                    </a:ext>
                  </a:extLst>
                </a:gridCol>
              </a:tblGrid>
              <a:tr h="2534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Trial court judge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Certified by Circuit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years on bench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2431232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District Judge Dee Benson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26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517084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Paul Cassell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5 ½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9198805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Thomas Greene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25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575535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Bruce Jenkins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0286623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Dale Kimball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20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5097640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Ted Stewart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18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1229135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District Judge Clark Waddoups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9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740782"/>
                  </a:ext>
                </a:extLst>
              </a:tr>
              <a:tr h="453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TOTAL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>
                          <a:effectLst/>
                        </a:rPr>
                        <a:t>13</a:t>
                      </a:r>
                      <a:endParaRPr lang="en-US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6875" algn="dec"/>
                        </a:tabLs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74187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1D4F576-5D8B-48A2-B1C4-2F4176467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3087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41AE8A-52D5-491E-BCE0-62478E31D41E}"/>
              </a:ext>
            </a:extLst>
          </p:cNvPr>
          <p:cNvSpPr txBox="1"/>
          <p:nvPr/>
        </p:nvSpPr>
        <p:spPr>
          <a:xfrm>
            <a:off x="8401616" y="2009867"/>
            <a:ext cx="37903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13 Circuit certifications - 9 reversals of the district court</a:t>
            </a:r>
          </a:p>
        </p:txBody>
      </p:sp>
    </p:spTree>
    <p:extLst>
      <p:ext uri="{BB962C8B-B14F-4D97-AF65-F5344CB8AC3E}">
        <p14:creationId xmlns:p14="http://schemas.microsoft.com/office/powerpoint/2010/main" val="689971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836</Words>
  <Application>Microsoft Office PowerPoint</Application>
  <PresentationFormat>Widescreen</PresentationFormat>
  <Paragraphs>245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Office Theme</vt:lpstr>
      <vt:lpstr>Certification</vt:lpstr>
      <vt:lpstr>What is Certification of Legal Questions?</vt:lpstr>
      <vt:lpstr>Certification Process – Federal (1)</vt:lpstr>
      <vt:lpstr>Certification Process – State (2)</vt:lpstr>
      <vt:lpstr>Certification Process – Federal (3)</vt:lpstr>
      <vt:lpstr>What are the odds (motions)?  [24/72=33%]</vt:lpstr>
      <vt:lpstr>What are the odds (sua sponte)? (1)  [32/36=88%]</vt:lpstr>
      <vt:lpstr>What are the odds (sua sponte)?  (2) [32/36=88%]</vt:lpstr>
      <vt:lpstr>If at first you don’t succeed . . . .</vt:lpstr>
      <vt:lpstr>Circuit practices:</vt:lpstr>
      <vt:lpstr>Best Practices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Certification</dc:title>
  <dc:creator>David Nuffer</dc:creator>
  <cp:lastModifiedBy>David Nuffer</cp:lastModifiedBy>
  <cp:revision>9</cp:revision>
  <dcterms:created xsi:type="dcterms:W3CDTF">2018-10-18T16:07:47Z</dcterms:created>
  <dcterms:modified xsi:type="dcterms:W3CDTF">2018-10-30T07:12:30Z</dcterms:modified>
</cp:coreProperties>
</file>