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5" r:id="rId5"/>
    <p:sldId id="259" r:id="rId6"/>
    <p:sldId id="261" r:id="rId7"/>
    <p:sldId id="263" r:id="rId8"/>
    <p:sldId id="264" r:id="rId9"/>
    <p:sldId id="265" r:id="rId10"/>
    <p:sldId id="266" r:id="rId11"/>
    <p:sldId id="296" r:id="rId12"/>
    <p:sldId id="267" r:id="rId13"/>
    <p:sldId id="269" r:id="rId14"/>
    <p:sldId id="270" r:id="rId15"/>
    <p:sldId id="268" r:id="rId16"/>
    <p:sldId id="272" r:id="rId17"/>
    <p:sldId id="273" r:id="rId18"/>
    <p:sldId id="274" r:id="rId19"/>
    <p:sldId id="275" r:id="rId20"/>
    <p:sldId id="276" r:id="rId21"/>
    <p:sldId id="277" r:id="rId22"/>
    <p:sldId id="278" r:id="rId23"/>
    <p:sldId id="279" r:id="rId24"/>
    <p:sldId id="280" r:id="rId25"/>
    <p:sldId id="293" r:id="rId26"/>
    <p:sldId id="282" r:id="rId27"/>
    <p:sldId id="283" r:id="rId28"/>
    <p:sldId id="292" r:id="rId29"/>
    <p:sldId id="288" r:id="rId30"/>
    <p:sldId id="289" r:id="rId31"/>
    <p:sldId id="285" r:id="rId32"/>
    <p:sldId id="294" r:id="rId33"/>
    <p:sldId id="290" r:id="rId34"/>
    <p:sldId id="291" r:id="rId35"/>
    <p:sldId id="287" r:id="rId36"/>
    <p:sldId id="286" r:id="rId37"/>
    <p:sldId id="281" r:id="rId38"/>
    <p:sldId id="2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2" autoAdjust="0"/>
    <p:restoredTop sz="94660"/>
  </p:normalViewPr>
  <p:slideViewPr>
    <p:cSldViewPr snapToGrid="0">
      <p:cViewPr varScale="1">
        <p:scale>
          <a:sx n="73" d="100"/>
          <a:sy n="73" d="100"/>
        </p:scale>
        <p:origin x="4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F8C8DB-DCB8-48C4-B406-B5A8E60F5B81}"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193069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8C8DB-DCB8-48C4-B406-B5A8E60F5B81}"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1289043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8C8DB-DCB8-48C4-B406-B5A8E60F5B81}"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213765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8C8DB-DCB8-48C4-B406-B5A8E60F5B81}"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265332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F8C8DB-DCB8-48C4-B406-B5A8E60F5B81}"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1551365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F8C8DB-DCB8-48C4-B406-B5A8E60F5B81}" type="datetimeFigureOut">
              <a:rPr lang="en-US" smtClean="0"/>
              <a:t>5/8/2018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554733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F8C8DB-DCB8-48C4-B406-B5A8E60F5B81}" type="datetimeFigureOut">
              <a:rPr lang="en-US" smtClean="0"/>
              <a:t>5/8/2018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4273633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F8C8DB-DCB8-48C4-B406-B5A8E60F5B81}" type="datetimeFigureOut">
              <a:rPr lang="en-US" smtClean="0"/>
              <a:t>5/8/2018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91076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8C8DB-DCB8-48C4-B406-B5A8E60F5B81}" type="datetimeFigureOut">
              <a:rPr lang="en-US" smtClean="0"/>
              <a:t>5/8/2018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382194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F8C8DB-DCB8-48C4-B406-B5A8E60F5B81}" type="datetimeFigureOut">
              <a:rPr lang="en-US" smtClean="0"/>
              <a:t>5/8/2018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763580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F8C8DB-DCB8-48C4-B406-B5A8E60F5B81}" type="datetimeFigureOut">
              <a:rPr lang="en-US" smtClean="0"/>
              <a:t>5/8/2018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2CBDB-FDA2-493E-B85B-D55466B1286B}" type="slidenum">
              <a:rPr lang="en-US" smtClean="0"/>
              <a:t>‹#›</a:t>
            </a:fld>
            <a:endParaRPr lang="en-US"/>
          </a:p>
        </p:txBody>
      </p:sp>
    </p:spTree>
    <p:extLst>
      <p:ext uri="{BB962C8B-B14F-4D97-AF65-F5344CB8AC3E}">
        <p14:creationId xmlns:p14="http://schemas.microsoft.com/office/powerpoint/2010/main" val="732682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8C8DB-DCB8-48C4-B406-B5A8E60F5B81}" type="datetimeFigureOut">
              <a:rPr lang="en-US" smtClean="0"/>
              <a:t>5/8/2018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2CBDB-FDA2-493E-B85B-D55466B1286B}" type="slidenum">
              <a:rPr lang="en-US" smtClean="0"/>
              <a:t>‹#›</a:t>
            </a:fld>
            <a:endParaRPr lang="en-US"/>
          </a:p>
        </p:txBody>
      </p:sp>
    </p:spTree>
    <p:extLst>
      <p:ext uri="{BB962C8B-B14F-4D97-AF65-F5344CB8AC3E}">
        <p14:creationId xmlns:p14="http://schemas.microsoft.com/office/powerpoint/2010/main" val="1582049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Jurisdiction, Removal </a:t>
            </a:r>
            <a:br>
              <a:rPr lang="en-US" dirty="0" smtClean="0"/>
            </a:br>
            <a:r>
              <a:rPr lang="en-US" dirty="0" smtClean="0"/>
              <a:t>and Venue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0804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9525" y="604837"/>
            <a:ext cx="4552950" cy="5648325"/>
          </a:xfrm>
          <a:prstGeom prst="rect">
            <a:avLst/>
          </a:prstGeom>
        </p:spPr>
      </p:pic>
    </p:spTree>
    <p:extLst>
      <p:ext uri="{BB962C8B-B14F-4D97-AF65-F5344CB8AC3E}">
        <p14:creationId xmlns:p14="http://schemas.microsoft.com/office/powerpoint/2010/main" val="2387333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7805" y="-64129"/>
            <a:ext cx="8041885" cy="6922129"/>
          </a:xfrm>
          <a:prstGeom prst="rect">
            <a:avLst/>
          </a:prstGeom>
        </p:spPr>
      </p:pic>
    </p:spTree>
    <p:extLst>
      <p:ext uri="{BB962C8B-B14F-4D97-AF65-F5344CB8AC3E}">
        <p14:creationId xmlns:p14="http://schemas.microsoft.com/office/powerpoint/2010/main" val="3122676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5237" y="319087"/>
            <a:ext cx="4581525" cy="6219825"/>
          </a:xfrm>
          <a:prstGeom prst="rect">
            <a:avLst/>
          </a:prstGeom>
        </p:spPr>
      </p:pic>
    </p:spTree>
    <p:extLst>
      <p:ext uri="{BB962C8B-B14F-4D97-AF65-F5344CB8AC3E}">
        <p14:creationId xmlns:p14="http://schemas.microsoft.com/office/powerpoint/2010/main" val="2944957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3860" y="0"/>
            <a:ext cx="4984280" cy="6858000"/>
          </a:xfrm>
          <a:prstGeom prst="rect">
            <a:avLst/>
          </a:prstGeom>
        </p:spPr>
      </p:pic>
    </p:spTree>
    <p:extLst>
      <p:ext uri="{BB962C8B-B14F-4D97-AF65-F5344CB8AC3E}">
        <p14:creationId xmlns:p14="http://schemas.microsoft.com/office/powerpoint/2010/main" val="917836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57587" y="161925"/>
            <a:ext cx="5076825" cy="6534150"/>
          </a:xfrm>
          <a:prstGeom prst="rect">
            <a:avLst/>
          </a:prstGeom>
        </p:spPr>
      </p:pic>
    </p:spTree>
    <p:extLst>
      <p:ext uri="{BB962C8B-B14F-4D97-AF65-F5344CB8AC3E}">
        <p14:creationId xmlns:p14="http://schemas.microsoft.com/office/powerpoint/2010/main" val="1762414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2837" y="52387"/>
            <a:ext cx="4886325" cy="6753225"/>
          </a:xfrm>
          <a:prstGeom prst="rect">
            <a:avLst/>
          </a:prstGeom>
        </p:spPr>
      </p:pic>
    </p:spTree>
    <p:extLst>
      <p:ext uri="{BB962C8B-B14F-4D97-AF65-F5344CB8AC3E}">
        <p14:creationId xmlns:p14="http://schemas.microsoft.com/office/powerpoint/2010/main" val="945921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5923" y="0"/>
            <a:ext cx="9080153" cy="6858000"/>
          </a:xfrm>
          <a:prstGeom prst="rect">
            <a:avLst/>
          </a:prstGeom>
        </p:spPr>
      </p:pic>
    </p:spTree>
    <p:extLst>
      <p:ext uri="{BB962C8B-B14F-4D97-AF65-F5344CB8AC3E}">
        <p14:creationId xmlns:p14="http://schemas.microsoft.com/office/powerpoint/2010/main" val="540122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5946" y="0"/>
            <a:ext cx="9280108" cy="6858000"/>
          </a:xfrm>
          <a:prstGeom prst="rect">
            <a:avLst/>
          </a:prstGeom>
        </p:spPr>
      </p:pic>
    </p:spTree>
    <p:extLst>
      <p:ext uri="{BB962C8B-B14F-4D97-AF65-F5344CB8AC3E}">
        <p14:creationId xmlns:p14="http://schemas.microsoft.com/office/powerpoint/2010/main" val="3037476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7301" y="0"/>
            <a:ext cx="9437398" cy="6858000"/>
          </a:xfrm>
          <a:prstGeom prst="rect">
            <a:avLst/>
          </a:prstGeom>
        </p:spPr>
      </p:pic>
    </p:spTree>
    <p:extLst>
      <p:ext uri="{BB962C8B-B14F-4D97-AF65-F5344CB8AC3E}">
        <p14:creationId xmlns:p14="http://schemas.microsoft.com/office/powerpoint/2010/main" val="2815200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4592" y="0"/>
            <a:ext cx="9162816" cy="6858000"/>
          </a:xfrm>
          <a:prstGeom prst="rect">
            <a:avLst/>
          </a:prstGeom>
        </p:spPr>
      </p:pic>
    </p:spTree>
    <p:extLst>
      <p:ext uri="{BB962C8B-B14F-4D97-AF65-F5344CB8AC3E}">
        <p14:creationId xmlns:p14="http://schemas.microsoft.com/office/powerpoint/2010/main" val="737498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e lapse video - Hawaii Lava swallows c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46117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963" y="0"/>
            <a:ext cx="9690073" cy="6858000"/>
          </a:xfrm>
          <a:prstGeom prst="rect">
            <a:avLst/>
          </a:prstGeom>
        </p:spPr>
      </p:pic>
    </p:spTree>
    <p:extLst>
      <p:ext uri="{BB962C8B-B14F-4D97-AF65-F5344CB8AC3E}">
        <p14:creationId xmlns:p14="http://schemas.microsoft.com/office/powerpoint/2010/main" val="554290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7892" y="0"/>
            <a:ext cx="9116215" cy="6858000"/>
          </a:xfrm>
          <a:prstGeom prst="rect">
            <a:avLst/>
          </a:prstGeom>
        </p:spPr>
      </p:pic>
    </p:spTree>
    <p:extLst>
      <p:ext uri="{BB962C8B-B14F-4D97-AF65-F5344CB8AC3E}">
        <p14:creationId xmlns:p14="http://schemas.microsoft.com/office/powerpoint/2010/main" val="3103321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5228" y="0"/>
            <a:ext cx="9341544" cy="6858000"/>
          </a:xfrm>
          <a:prstGeom prst="rect">
            <a:avLst/>
          </a:prstGeom>
        </p:spPr>
      </p:pic>
    </p:spTree>
    <p:extLst>
      <p:ext uri="{BB962C8B-B14F-4D97-AF65-F5344CB8AC3E}">
        <p14:creationId xmlns:p14="http://schemas.microsoft.com/office/powerpoint/2010/main" val="1348795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6250" y="0"/>
            <a:ext cx="9139500" cy="6858000"/>
          </a:xfrm>
          <a:prstGeom prst="rect">
            <a:avLst/>
          </a:prstGeom>
        </p:spPr>
      </p:pic>
    </p:spTree>
    <p:extLst>
      <p:ext uri="{BB962C8B-B14F-4D97-AF65-F5344CB8AC3E}">
        <p14:creationId xmlns:p14="http://schemas.microsoft.com/office/powerpoint/2010/main" val="2975321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8178" y="0"/>
            <a:ext cx="9035643" cy="6858000"/>
          </a:xfrm>
          <a:prstGeom prst="rect">
            <a:avLst/>
          </a:prstGeom>
        </p:spPr>
      </p:pic>
    </p:spTree>
    <p:extLst>
      <p:ext uri="{BB962C8B-B14F-4D97-AF65-F5344CB8AC3E}">
        <p14:creationId xmlns:p14="http://schemas.microsoft.com/office/powerpoint/2010/main" val="294961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Waiver of Service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89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97783" y="1058091"/>
            <a:ext cx="5596434" cy="6858000"/>
          </a:xfrm>
          <a:prstGeom prst="rect">
            <a:avLst/>
          </a:prstGeom>
        </p:spPr>
      </p:pic>
    </p:spTree>
    <p:extLst>
      <p:ext uri="{BB962C8B-B14F-4D97-AF65-F5344CB8AC3E}">
        <p14:creationId xmlns:p14="http://schemas.microsoft.com/office/powerpoint/2010/main" val="57162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1782" y="0"/>
            <a:ext cx="5328435" cy="6858000"/>
          </a:xfrm>
          <a:prstGeom prst="rect">
            <a:avLst/>
          </a:prstGeom>
        </p:spPr>
      </p:pic>
    </p:spTree>
    <p:extLst>
      <p:ext uri="{BB962C8B-B14F-4D97-AF65-F5344CB8AC3E}">
        <p14:creationId xmlns:p14="http://schemas.microsoft.com/office/powerpoint/2010/main" val="3858328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Venue Motions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2095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24754"/>
          </a:xfrm>
          <a:prstGeom prst="rect">
            <a:avLst/>
          </a:prstGeom>
        </p:spPr>
        <p:txBody>
          <a:bodyPr wrap="square">
            <a:spAutoFit/>
          </a:bodyPr>
          <a:lstStyle/>
          <a:p>
            <a:r>
              <a:rPr lang="en-US" sz="2800" dirty="0" smtClean="0"/>
              <a:t>Defendants’ and relief defendants’ motion is brought pursuant to 28 U.S.C. § 1404(a), which provides:  </a:t>
            </a:r>
          </a:p>
          <a:p>
            <a:endParaRPr lang="en-US" sz="2800" dirty="0" smtClean="0"/>
          </a:p>
          <a:p>
            <a:pPr algn="ctr"/>
            <a:r>
              <a:rPr lang="en-US" sz="2800" dirty="0" smtClean="0"/>
              <a:t>For the convenience of parties and witnesses, in the interest of</a:t>
            </a:r>
          </a:p>
          <a:p>
            <a:pPr algn="ctr"/>
            <a:r>
              <a:rPr lang="en-US" sz="2800" dirty="0" smtClean="0"/>
              <a:t>justice, a district court may transfer any civil action to any other</a:t>
            </a:r>
          </a:p>
          <a:p>
            <a:pPr algn="ctr"/>
            <a:r>
              <a:rPr lang="en-US" sz="2800" dirty="0" smtClean="0"/>
              <a:t>district or division where it might have been brought or to any</a:t>
            </a:r>
          </a:p>
          <a:p>
            <a:pPr algn="ctr"/>
            <a:r>
              <a:rPr lang="en-US" sz="2800" dirty="0" smtClean="0"/>
              <a:t>district or division to which all parties have consented.</a:t>
            </a:r>
          </a:p>
          <a:p>
            <a:endParaRPr lang="en-US" sz="2800" dirty="0" smtClean="0"/>
          </a:p>
          <a:p>
            <a:r>
              <a:rPr lang="en-US" sz="2800" dirty="0" smtClean="0"/>
              <a:t>“Under § 1404(a),  the  district  court  has  discretion  ‘to  adjudicate  motions  for  transfer according to an individualized, case by case consideration of convenience and fairness.’”  Jones v. GNC Franchising, Inc., 211 F.3d 495, 498 (9th Cir. 2000) (quoting Stewart Org. v. Ricoh  Corp., 487 U.S. 22, 29 (1988)). </a:t>
            </a:r>
          </a:p>
          <a:p>
            <a:endParaRPr lang="en-US" sz="2800" dirty="0" smtClean="0"/>
          </a:p>
          <a:p>
            <a:r>
              <a:rPr lang="en-US" sz="2800" dirty="0" smtClean="0"/>
              <a:t>FTC v. Wright, No. 2:13cv2215 HRH (D. Ariz. 2014) (granting motion to transfer).</a:t>
            </a:r>
            <a:endParaRPr lang="en-US" sz="2800" dirty="0"/>
          </a:p>
        </p:txBody>
      </p:sp>
    </p:spTree>
    <p:extLst>
      <p:ext uri="{BB962C8B-B14F-4D97-AF65-F5344CB8AC3E}">
        <p14:creationId xmlns:p14="http://schemas.microsoft.com/office/powerpoint/2010/main" val="2965002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543" y="-1"/>
            <a:ext cx="3866606" cy="6863225"/>
          </a:xfrm>
          <a:prstGeom prst="rect">
            <a:avLst/>
          </a:prstGeom>
        </p:spPr>
      </p:pic>
    </p:spTree>
    <p:extLst>
      <p:ext uri="{BB962C8B-B14F-4D97-AF65-F5344CB8AC3E}">
        <p14:creationId xmlns:p14="http://schemas.microsoft.com/office/powerpoint/2010/main" val="4150925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 y="0"/>
            <a:ext cx="12283440" cy="6370975"/>
          </a:xfrm>
          <a:prstGeom prst="rect">
            <a:avLst/>
          </a:prstGeom>
        </p:spPr>
        <p:txBody>
          <a:bodyPr wrap="square">
            <a:spAutoFit/>
          </a:bodyPr>
          <a:lstStyle/>
          <a:p>
            <a:r>
              <a:rPr lang="en-US" sz="2400" dirty="0" smtClean="0"/>
              <a:t>The Tenth Circuit has developed factors to be weighed in determining whether to transfer </a:t>
            </a:r>
          </a:p>
          <a:p>
            <a:r>
              <a:rPr lang="en-US" sz="2400" dirty="0" smtClean="0"/>
              <a:t>venue: Among  the  factors  [a  district  court]  should  consider  [are:]  </a:t>
            </a:r>
          </a:p>
          <a:p>
            <a:endParaRPr lang="en-US" sz="2400" dirty="0" smtClean="0"/>
          </a:p>
          <a:p>
            <a:r>
              <a:rPr lang="en-US" sz="2400" dirty="0" smtClean="0"/>
              <a:t>[1] the  plaintiff’s  choice  of  forum;  </a:t>
            </a:r>
          </a:p>
          <a:p>
            <a:r>
              <a:rPr lang="en-US" sz="2400" dirty="0" smtClean="0"/>
              <a:t>[2] the  accessibility  of  witnesses  and  other  sources  of  proof,  including  the  </a:t>
            </a:r>
          </a:p>
          <a:p>
            <a:r>
              <a:rPr lang="en-US" sz="2400" dirty="0" smtClean="0"/>
              <a:t>availability  of  compulsory  process  to  insure  attendance  of  witnesses;  </a:t>
            </a:r>
          </a:p>
          <a:p>
            <a:r>
              <a:rPr lang="en-US" sz="2400" dirty="0" smtClean="0"/>
              <a:t>[3] the  cost  of  making  the  necessary  proof;  </a:t>
            </a:r>
          </a:p>
          <a:p>
            <a:r>
              <a:rPr lang="en-US" sz="2400" dirty="0" smtClean="0"/>
              <a:t>[4] questions  as  to  the  enforceability  of  a  judgment  if  one  is  obtained;  </a:t>
            </a:r>
          </a:p>
          <a:p>
            <a:r>
              <a:rPr lang="en-US" sz="2400" dirty="0" smtClean="0"/>
              <a:t>[5] relative  advantages  and  obstacles  to  a  fair  trial;  </a:t>
            </a:r>
          </a:p>
          <a:p>
            <a:r>
              <a:rPr lang="en-US" sz="2400" dirty="0" smtClean="0"/>
              <a:t>[6] difficulties  that  may  arise  from  congested  dockets;  </a:t>
            </a:r>
          </a:p>
          <a:p>
            <a:r>
              <a:rPr lang="en-US" sz="2400" dirty="0" smtClean="0"/>
              <a:t>[7] the  possibility  of  the  existence  of  questions  arising  in  the  area  of  conflict  of  laws;  </a:t>
            </a:r>
          </a:p>
          <a:p>
            <a:r>
              <a:rPr lang="en-US" sz="2400" dirty="0" smtClean="0"/>
              <a:t>[8] the  advantage  of  having  a  local  court  determine  questions  of  local  law;  and,  </a:t>
            </a:r>
          </a:p>
          <a:p>
            <a:r>
              <a:rPr lang="en-US" sz="2400" dirty="0" smtClean="0"/>
              <a:t>[9] all  other  considerations  of  a  practical  nature that make a trial easy, expeditious and economical.</a:t>
            </a:r>
          </a:p>
          <a:p>
            <a:endParaRPr lang="en-US" sz="2400" dirty="0" smtClean="0"/>
          </a:p>
          <a:p>
            <a:r>
              <a:rPr lang="en-US" sz="2400" dirty="0" smtClean="0"/>
              <a:t>American Covers, Inc. v. Premier </a:t>
            </a:r>
            <a:r>
              <a:rPr lang="en-US" sz="2400" dirty="0" err="1" smtClean="0"/>
              <a:t>Accessorry</a:t>
            </a:r>
            <a:r>
              <a:rPr lang="en-US" sz="2400" dirty="0" smtClean="0"/>
              <a:t> Group, LLC, Case No. 2:15cv-432 TS (D. Utah 2016) (denying motion to transfer) </a:t>
            </a:r>
            <a:endParaRPr lang="en-US" sz="2400" dirty="0"/>
          </a:p>
        </p:txBody>
      </p:sp>
    </p:spTree>
    <p:extLst>
      <p:ext uri="{BB962C8B-B14F-4D97-AF65-F5344CB8AC3E}">
        <p14:creationId xmlns:p14="http://schemas.microsoft.com/office/powerpoint/2010/main" val="4284807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1133475"/>
            <a:ext cx="8229600" cy="4591050"/>
          </a:xfrm>
          <a:prstGeom prst="rect">
            <a:avLst/>
          </a:prstGeom>
        </p:spPr>
      </p:pic>
    </p:spTree>
    <p:extLst>
      <p:ext uri="{BB962C8B-B14F-4D97-AF65-F5344CB8AC3E}">
        <p14:creationId xmlns:p14="http://schemas.microsoft.com/office/powerpoint/2010/main" val="1122203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Forum Selection Clauses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2436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24754"/>
          </a:xfrm>
          <a:prstGeom prst="rect">
            <a:avLst/>
          </a:prstGeom>
        </p:spPr>
        <p:txBody>
          <a:bodyPr wrap="square">
            <a:spAutoFit/>
          </a:bodyPr>
          <a:lstStyle/>
          <a:p>
            <a:r>
              <a:rPr lang="en-US" sz="2800" dirty="0" smtClean="0"/>
              <a:t>A court determines </a:t>
            </a:r>
            <a:r>
              <a:rPr lang="en-US" sz="2800" dirty="0" smtClean="0">
                <a:solidFill>
                  <a:srgbClr val="FF0000"/>
                </a:solidFill>
              </a:rPr>
              <a:t>whether a forum selection clause is mandatory or permissive </a:t>
            </a:r>
            <a:r>
              <a:rPr lang="en-US" sz="2800" dirty="0" smtClean="0"/>
              <a:t>through ‘“an analysis of the language and an application of the principles of contract interpretation.’” Milk 'N' More, Inc. v. </a:t>
            </a:r>
            <a:r>
              <a:rPr lang="en-US" sz="2800" dirty="0" err="1" smtClean="0"/>
              <a:t>Beavert</a:t>
            </a:r>
            <a:r>
              <a:rPr lang="en-US" sz="2800" dirty="0" smtClean="0"/>
              <a:t>, 963 F.2d 1342, 1345 (10th Cir. 1992)(quoting Hunt Wesson Foods, Inc. v. Supreme Oil Co., 817 F.2d 75, 77 (9th Cir. 1987)). </a:t>
            </a:r>
            <a:r>
              <a:rPr lang="en-US" sz="2800" dirty="0" smtClean="0">
                <a:solidFill>
                  <a:srgbClr val="FF0000"/>
                </a:solidFill>
              </a:rPr>
              <a:t>Mandatory forum selection clauses “contain language that is exclusive, using such terms as ‘only,’ ‘sole,’ or ‘exclusive.’”</a:t>
            </a:r>
            <a:r>
              <a:rPr lang="en-US" sz="2800" dirty="0" smtClean="0"/>
              <a:t> Waste </a:t>
            </a:r>
            <a:r>
              <a:rPr lang="en-US" sz="2800" dirty="0" err="1" smtClean="0"/>
              <a:t>Servs</a:t>
            </a:r>
            <a:r>
              <a:rPr lang="en-US" sz="2800" dirty="0" smtClean="0"/>
              <a:t>., No. 2:08CV417DS, 2008 WL 2856459, at *1. Permissive forum clauses, on the other hand, contain language that “give[s] a court jurisdiction without clearly making that jurisdiction exclusive.” Utah Pizza Service, 784 F. Supp. 835 at 838 (alteration in original). </a:t>
            </a:r>
            <a:r>
              <a:rPr lang="en-US" sz="2800" dirty="0" smtClean="0">
                <a:solidFill>
                  <a:srgbClr val="FF0000"/>
                </a:solidFill>
              </a:rPr>
              <a:t>The language of a permissive clause “authorizes jurisdiction in a designated forum, but does not prohibit litigation elsewhere.” </a:t>
            </a:r>
            <a:r>
              <a:rPr lang="en-US" sz="2800" dirty="0" smtClean="0"/>
              <a:t>Daley v. Gulf Stream Coach, Inc., No. 2:99CV534C, 2000 WL 33710836, at *2 (D. Utah Mar. 3, 2000).</a:t>
            </a:r>
          </a:p>
          <a:p>
            <a:endParaRPr lang="en-US" sz="2800" dirty="0"/>
          </a:p>
          <a:p>
            <a:r>
              <a:rPr lang="en-US" sz="2800" dirty="0" smtClean="0"/>
              <a:t>Secondary Sales, LLC v. USA Truck, 2:15:cv130DAK, (D. Utah 2015)</a:t>
            </a:r>
            <a:endParaRPr lang="en-US" sz="2800" dirty="0"/>
          </a:p>
        </p:txBody>
      </p:sp>
    </p:spTree>
    <p:extLst>
      <p:ext uri="{BB962C8B-B14F-4D97-AF65-F5344CB8AC3E}">
        <p14:creationId xmlns:p14="http://schemas.microsoft.com/office/powerpoint/2010/main" val="3300420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94085"/>
          </a:xfrm>
          <a:prstGeom prst="rect">
            <a:avLst/>
          </a:prstGeom>
        </p:spPr>
        <p:txBody>
          <a:bodyPr wrap="square">
            <a:spAutoFit/>
          </a:bodyPr>
          <a:lstStyle/>
          <a:p>
            <a:r>
              <a:rPr lang="en-US" sz="3200" dirty="0" smtClean="0"/>
              <a:t>The forum selection clause in this case is clearly permissive. The clause states that “the parties hereby consent to the jurisdiction of the courts of Crawford County, Arkansas . . . ,” but the clause does not contain language prohibiting litigation elsewhere. The clause in this case has essentially the same meaning as the language of the forum selection clause found to be permissive in Utah Pizza Service, which allowed parties to “submit” to jurisdiction in the designated forum without including any other words to indicate that jurisdiction was exclusive. Utah Pizza Service, 784 F. Supp. 835 at 838. Accordingly, the Defendant’s Motion to Dismiss for lack of jurisdiction and improper venue is denied. </a:t>
            </a:r>
          </a:p>
          <a:p>
            <a:endParaRPr lang="en-US" sz="3200" dirty="0"/>
          </a:p>
          <a:p>
            <a:r>
              <a:rPr lang="en-US" sz="3200" dirty="0" smtClean="0"/>
              <a:t>Secondary Sales, LLC v. USA Truck, 2:15:cv130DAK, (D. Utah 2015)</a:t>
            </a:r>
          </a:p>
          <a:p>
            <a:endParaRPr lang="en-US" sz="3200" dirty="0"/>
          </a:p>
        </p:txBody>
      </p:sp>
    </p:spTree>
    <p:extLst>
      <p:ext uri="{BB962C8B-B14F-4D97-AF65-F5344CB8AC3E}">
        <p14:creationId xmlns:p14="http://schemas.microsoft.com/office/powerpoint/2010/main" val="3121223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0056" y="210203"/>
            <a:ext cx="8281851" cy="6314911"/>
          </a:xfrm>
          <a:prstGeom prst="rect">
            <a:avLst/>
          </a:prstGeom>
        </p:spPr>
      </p:pic>
    </p:spTree>
    <p:extLst>
      <p:ext uri="{BB962C8B-B14F-4D97-AF65-F5344CB8AC3E}">
        <p14:creationId xmlns:p14="http://schemas.microsoft.com/office/powerpoint/2010/main" val="1901165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3487" y="1149531"/>
            <a:ext cx="9013370" cy="4401205"/>
          </a:xfrm>
          <a:prstGeom prst="rect">
            <a:avLst/>
          </a:prstGeom>
        </p:spPr>
        <p:txBody>
          <a:bodyPr wrap="square">
            <a:spAutoFit/>
          </a:bodyPr>
          <a:lstStyle/>
          <a:p>
            <a:r>
              <a:rPr lang="en-US" sz="2800" dirty="0" err="1" smtClean="0"/>
              <a:t>D'oh</a:t>
            </a:r>
            <a:r>
              <a:rPr lang="en-US" sz="2800" dirty="0" smtClean="0"/>
              <a:t>! - Wikipedia</a:t>
            </a:r>
          </a:p>
          <a:p>
            <a:r>
              <a:rPr lang="en-US" sz="2800" dirty="0" smtClean="0"/>
              <a:t>https://en.wikipedia.org/wiki/D%27oh!</a:t>
            </a:r>
          </a:p>
          <a:p>
            <a:endParaRPr lang="en-US" sz="2800" dirty="0" smtClean="0"/>
          </a:p>
          <a:p>
            <a:r>
              <a:rPr lang="en-US" sz="2800" dirty="0" smtClean="0"/>
              <a:t>"</a:t>
            </a:r>
            <a:r>
              <a:rPr lang="en-US" sz="2800" dirty="0" err="1" smtClean="0"/>
              <a:t>D'oh</a:t>
            </a:r>
            <a:r>
              <a:rPr lang="en-US" sz="2800" dirty="0" smtClean="0"/>
              <a:t>!" (/</a:t>
            </a:r>
            <a:r>
              <a:rPr lang="en-US" sz="2800" dirty="0" err="1" smtClean="0"/>
              <a:t>doʊʔ</a:t>
            </a:r>
            <a:r>
              <a:rPr lang="en-US" sz="2800" dirty="0" smtClean="0"/>
              <a:t>/ DOH) is a catchphrase used by the fictional character Homer Simpson, from the long-running American animated sitcom The Simpsons (1989–present). It is typically used when Homer injures himself, realizes that he has done something stupid, or when something bad has happened or is about to happen to him.</a:t>
            </a:r>
          </a:p>
          <a:p>
            <a:r>
              <a:rPr lang="en-US" sz="2800" dirty="0" smtClean="0"/>
              <a:t>‎</a:t>
            </a:r>
            <a:endParaRPr lang="en-US" sz="2800" dirty="0"/>
          </a:p>
        </p:txBody>
      </p:sp>
    </p:spTree>
    <p:extLst>
      <p:ext uri="{BB962C8B-B14F-4D97-AF65-F5344CB8AC3E}">
        <p14:creationId xmlns:p14="http://schemas.microsoft.com/office/powerpoint/2010/main" val="1490216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7892" y="0"/>
            <a:ext cx="9116215" cy="6858000"/>
          </a:xfrm>
          <a:prstGeom prst="rect">
            <a:avLst/>
          </a:prstGeom>
        </p:spPr>
      </p:pic>
    </p:spTree>
    <p:extLst>
      <p:ext uri="{BB962C8B-B14F-4D97-AF65-F5344CB8AC3E}">
        <p14:creationId xmlns:p14="http://schemas.microsoft.com/office/powerpoint/2010/main" val="3168513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ts Go Twit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45377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Jurisdiction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6750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72" y="1"/>
            <a:ext cx="12151628" cy="6880860"/>
          </a:xfrm>
          <a:prstGeom prst="rect">
            <a:avLst/>
          </a:prstGeom>
        </p:spPr>
      </p:pic>
    </p:spTree>
    <p:extLst>
      <p:ext uri="{BB962C8B-B14F-4D97-AF65-F5344CB8AC3E}">
        <p14:creationId xmlns:p14="http://schemas.microsoft.com/office/powerpoint/2010/main" val="1651414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678536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6372" y="0"/>
            <a:ext cx="5259256" cy="6858000"/>
          </a:xfrm>
          <a:prstGeom prst="rect">
            <a:avLst/>
          </a:prstGeom>
        </p:spPr>
      </p:pic>
    </p:spTree>
    <p:extLst>
      <p:ext uri="{BB962C8B-B14F-4D97-AF65-F5344CB8AC3E}">
        <p14:creationId xmlns:p14="http://schemas.microsoft.com/office/powerpoint/2010/main" val="909495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9134" y="0"/>
            <a:ext cx="5413732" cy="6858000"/>
          </a:xfrm>
          <a:prstGeom prst="rect">
            <a:avLst/>
          </a:prstGeom>
        </p:spPr>
      </p:pic>
    </p:spTree>
    <p:extLst>
      <p:ext uri="{BB962C8B-B14F-4D97-AF65-F5344CB8AC3E}">
        <p14:creationId xmlns:p14="http://schemas.microsoft.com/office/powerpoint/2010/main" val="1497647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3597" y="0"/>
            <a:ext cx="5284805" cy="6858000"/>
          </a:xfrm>
          <a:prstGeom prst="rect">
            <a:avLst/>
          </a:prstGeom>
        </p:spPr>
      </p:pic>
    </p:spTree>
    <p:extLst>
      <p:ext uri="{BB962C8B-B14F-4D97-AF65-F5344CB8AC3E}">
        <p14:creationId xmlns:p14="http://schemas.microsoft.com/office/powerpoint/2010/main" val="4022577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2479</TotalTime>
  <Words>809</Words>
  <Application>Microsoft Office PowerPoint</Application>
  <PresentationFormat>Widescreen</PresentationFormat>
  <Paragraphs>41</Paragraphs>
  <Slides>38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Jurisdiction, Removal  and Venue</vt:lpstr>
      <vt:lpstr>PowerPoint Presentation</vt:lpstr>
      <vt:lpstr>PowerPoint Presentation</vt:lpstr>
      <vt:lpstr>Jurisdiction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Waiver of Service</vt:lpstr>
      <vt:lpstr>PowerPoint Presentation</vt:lpstr>
      <vt:lpstr>PowerPoint Presentation</vt:lpstr>
      <vt:lpstr>Venue Motions</vt:lpstr>
      <vt:lpstr>PowerPoint Presentation</vt:lpstr>
      <vt:lpstr>PowerPoint Presentation</vt:lpstr>
      <vt:lpstr>PowerPoint Presentation</vt:lpstr>
      <vt:lpstr>Forum Selection Clauses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O. Hafen</dc:creator>
  <cp:lastModifiedBy>Jonathan O. Hafen</cp:lastModifiedBy>
  <cp:revision>17</cp:revision>
  <dcterms:created xsi:type="dcterms:W3CDTF">2018-05-08T23:50:08Z</dcterms:created>
  <dcterms:modified xsi:type="dcterms:W3CDTF">2018-05-10T17:09:36Z</dcterms:modified>
</cp:coreProperties>
</file>