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16" r:id="rId2"/>
    <p:sldId id="326" r:id="rId3"/>
    <p:sldId id="327" r:id="rId4"/>
    <p:sldId id="343" r:id="rId5"/>
    <p:sldId id="335" r:id="rId6"/>
    <p:sldId id="340" r:id="rId7"/>
    <p:sldId id="336" r:id="rId8"/>
    <p:sldId id="338" r:id="rId9"/>
    <p:sldId id="341" r:id="rId10"/>
    <p:sldId id="339" r:id="rId11"/>
    <p:sldId id="328" r:id="rId12"/>
    <p:sldId id="329" r:id="rId13"/>
    <p:sldId id="330" r:id="rId14"/>
    <p:sldId id="258" r:id="rId15"/>
    <p:sldId id="306" r:id="rId16"/>
    <p:sldId id="302" r:id="rId17"/>
    <p:sldId id="303" r:id="rId18"/>
    <p:sldId id="317" r:id="rId19"/>
    <p:sldId id="305" r:id="rId20"/>
    <p:sldId id="331" r:id="rId21"/>
    <p:sldId id="324" r:id="rId22"/>
    <p:sldId id="325" r:id="rId23"/>
    <p:sldId id="347" r:id="rId24"/>
    <p:sldId id="346" r:id="rId25"/>
    <p:sldId id="345" r:id="rId26"/>
    <p:sldId id="271" r:id="rId27"/>
    <p:sldId id="272" r:id="rId28"/>
    <p:sldId id="262" r:id="rId29"/>
    <p:sldId id="307" r:id="rId30"/>
    <p:sldId id="265" r:id="rId31"/>
    <p:sldId id="266" r:id="rId32"/>
    <p:sldId id="348" r:id="rId33"/>
    <p:sldId id="267" r:id="rId34"/>
    <p:sldId id="268" r:id="rId35"/>
    <p:sldId id="269" r:id="rId36"/>
    <p:sldId id="309" r:id="rId37"/>
    <p:sldId id="332" r:id="rId38"/>
    <p:sldId id="310" r:id="rId39"/>
    <p:sldId id="333" r:id="rId40"/>
    <p:sldId id="311" r:id="rId41"/>
    <p:sldId id="312" r:id="rId42"/>
    <p:sldId id="314" r:id="rId43"/>
    <p:sldId id="318" r:id="rId44"/>
    <p:sldId id="270" r:id="rId45"/>
    <p:sldId id="274" r:id="rId46"/>
    <p:sldId id="273" r:id="rId47"/>
    <p:sldId id="315" r:id="rId48"/>
    <p:sldId id="342" r:id="rId4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1" autoAdjust="0"/>
    <p:restoredTop sz="86322" autoAdjust="0"/>
  </p:normalViewPr>
  <p:slideViewPr>
    <p:cSldViewPr>
      <p:cViewPr>
        <p:scale>
          <a:sx n="56" d="100"/>
          <a:sy n="56" d="100"/>
        </p:scale>
        <p:origin x="-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D9B94B62-4C67-46CB-8A8A-67D2DBCE4657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AC0669E5-B114-4E01-B818-8CD5610E4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4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14F2BB51-35F4-488A-AA30-28E8D746D006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E5A82E0E-4A72-4D04-B924-9040BB7FB4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Vilfredo_Paret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r>
              <a:rPr lang="en-US" baseline="0" dirty="0" smtClean="0"/>
              <a:t> delivery has evolved, even in the same industry.  Newspapers started as flat text.  [CLICK] Then they added photos. Both of these were hard copy paper delivery. [CLICK] Now news comes like this, electronically, with photos and links.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3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helps while you write,</a:t>
            </a:r>
            <a:r>
              <a:rPr lang="en-US" baseline="0" dirty="0" smtClean="0"/>
              <a:t> in the navigation pane, and becomes bookmarks and links when the document is converted to PDF.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get started, four disclaimers: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Italian economist </a:t>
            </a:r>
            <a:r>
              <a:rPr lang="en-US" dirty="0" err="1" smtClean="0">
                <a:hlinkClick r:id="rId3" tooltip="Vilfredo Pareto"/>
              </a:rPr>
              <a:t>Vilfredo</a:t>
            </a:r>
            <a:r>
              <a:rPr lang="en-US" dirty="0" smtClean="0">
                <a:hlinkClick r:id="rId3" tooltip="Vilfredo Pareto"/>
              </a:rPr>
              <a:t> Pareto</a:t>
            </a:r>
            <a:r>
              <a:rPr lang="en-US" baseline="0" dirty="0" smtClean="0"/>
              <a:t> </a:t>
            </a:r>
            <a:r>
              <a:rPr lang="en-US" dirty="0" smtClean="0"/>
              <a:t>observed in 1906 that 80% of the land in Italy was owned by 20% of the population; he developed the principle by observing that 20% of the pea pods in his garden contained 80% of the peas.</a:t>
            </a:r>
          </a:p>
          <a:p>
            <a:r>
              <a:rPr lang="en-US" i="0" baseline="0" dirty="0" smtClean="0"/>
              <a:t>80% of sales come from 20% of customers</a:t>
            </a:r>
          </a:p>
          <a:p>
            <a:r>
              <a:rPr lang="en-US" i="0" baseline="0" dirty="0" smtClean="0"/>
              <a:t>80% of content comes</a:t>
            </a:r>
            <a:r>
              <a:rPr lang="en-US" baseline="0" dirty="0" smtClean="0"/>
              <a:t> from first draft.</a:t>
            </a:r>
            <a:endParaRPr lang="en-US" baseline="30000" dirty="0" smtClean="0"/>
          </a:p>
          <a:p>
            <a:r>
              <a:rPr lang="en-US" dirty="0" smtClean="0"/>
              <a:t>http://en.wikipedia.org/wiki/Pareto_principle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5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9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0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41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58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1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helps while you write,</a:t>
            </a:r>
            <a:r>
              <a:rPr lang="en-US" baseline="0" dirty="0" smtClean="0"/>
              <a:t> in the navigation pane, and becomes bookmarks and links when the document is converted to PDF.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82E0E-4A72-4D04-B924-9040BB7FB4E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5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5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8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8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931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3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4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62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22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24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EB030-54B9-4323-B118-02D02A5B8725}" type="datetimeFigureOut">
              <a:rPr lang="en-US" smtClean="0"/>
              <a:t>7/8/2014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1E0F1-3992-48AE-9DD5-910FC0449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0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td.uscourts.gov/judges/nuffer_resources.htm#Continuin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VIAmYGTxCn1cM&amp;tbnid=W4QOZeIR68xdPM:&amp;ved=0CAUQjRw&amp;url=http://jenyockney.blogspot.com/2010/09/one-in-two-hundred.html&amp;ei=mnMFUv-tF8OcyQH19IHADw&amp;bvm=bv.50500085,d.b2I&amp;psig=AFQjCNGSUVwUBlyQpjpvT2JcJUjKl7rOmQ&amp;ust=13761753801319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&amp;esrc=s&amp;frm=1&amp;source=images&amp;cd=&amp;cad=rja&amp;docid=qIwgMDtLJBSW4M&amp;tbnid=HlOQxi4dT-zuZM:&amp;ved=0CAUQjRw&amp;url=http://experimentalvaccines.blogspot.com/2013/01/holland-hospital-mandatory-flu.html&amp;ei=X3MFUrLtF5StyAHZkYEg&amp;bvm=bv.50500085,d.b2I&amp;psig=AFQjCNFacSMmQGlEmLxVABanVMY4QlsoYA&amp;ust=1376175249634961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thevsky.com/wp-content/uploads/2012/07/3Tough-Mudder-20120715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Order%202%2011%20cv%2057%20021813%20TOC.pd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td.uscourts.gov/documents/utahadminproc.pdf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utd.uscourts.gov/judges/nuffer_resources.htm#Continuin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49872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Making Tablet Friendly E-Filings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03674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Judge David Nuffer</a:t>
            </a:r>
          </a:p>
          <a:p>
            <a:r>
              <a:rPr lang="en-US" dirty="0" smtClean="0"/>
              <a:t>District of Utah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PowerPoint </a:t>
            </a:r>
            <a:r>
              <a:rPr lang="en-US" dirty="0"/>
              <a:t>presentation </a:t>
            </a:r>
            <a:r>
              <a:rPr lang="en-US" dirty="0" smtClean="0"/>
              <a:t>and the accompanying handout are </a:t>
            </a:r>
            <a:r>
              <a:rPr lang="en-US" dirty="0"/>
              <a:t>both found at </a:t>
            </a:r>
            <a:r>
              <a:rPr lang="en-US" u="sng" dirty="0">
                <a:hlinkClick r:id="rId2"/>
              </a:rPr>
              <a:t>http://www.utd.uscourts.gov/judges/nuffer_resources.htm#Continuing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3454401" y="-3454402"/>
            <a:ext cx="2235200" cy="914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0199" y="776414"/>
            <a:ext cx="6492241" cy="743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Federal Bar Association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 descr="FBA_Seal_Transparent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8" y="43537"/>
            <a:ext cx="2338300" cy="2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63050" cy="654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4572001"/>
            <a:ext cx="5257800" cy="182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" y="1142999"/>
            <a:ext cx="2209800" cy="52578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9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5314"/>
            <a:ext cx="9144000" cy="320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443"/>
            <a:ext cx="9144000" cy="470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70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#1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1402398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 may be the only judge you ever run across who cares about this stuff.</a:t>
            </a:r>
          </a:p>
          <a:p>
            <a:endParaRPr lang="en-US" sz="3600" dirty="0"/>
          </a:p>
          <a:p>
            <a:r>
              <a:rPr lang="en-US" sz="3600" dirty="0" smtClean="0"/>
              <a:t>But it is good to know what you might need.</a:t>
            </a:r>
            <a:endParaRPr lang="en-US" sz="3600" dirty="0"/>
          </a:p>
        </p:txBody>
      </p:sp>
      <p:pic>
        <p:nvPicPr>
          <p:cNvPr id="23554" name="Picture 2" descr="http://1.bp.blogspot.com/_Oi6J0Y02QwU/TJ5bvTF0fMI/AAAAAAAAADA/gn6zxskEdMU/s1600/one-bi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60" y="1402398"/>
            <a:ext cx="3810000" cy="520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#2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4007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Software shown is illustrative only.  Many products do the same things.</a:t>
            </a:r>
            <a:endParaRPr lang="en-US" sz="3600" dirty="0"/>
          </a:p>
        </p:txBody>
      </p:sp>
      <p:pic>
        <p:nvPicPr>
          <p:cNvPr id="24578" name="Picture 2" descr="https://encrypted-tbn0.gstatic.com/images?q=tbn:ANd9GcRbhtV9K-lY_ZvGFxEVmNOrW2jmVpKEtZJb5NQ3zRzkfPSSevlq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61249"/>
            <a:ext cx="20574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netnotes.nsuok.edu/images/logo_wordperf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14336"/>
            <a:ext cx="41719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jsums.edu/ait/blackboard/adobe_acrobat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2339975" cy="23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http://pdfinsider.files.wordpress.com/2010/02/bluebeam-pdf-revu-8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61" b="59384"/>
          <a:stretch/>
        </p:blipFill>
        <p:spPr bwMode="auto">
          <a:xfrm>
            <a:off x="445698" y="5013385"/>
            <a:ext cx="4416425" cy="154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#3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66800" y="1414007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These are </a:t>
            </a:r>
            <a:r>
              <a:rPr lang="en-US" sz="3600" i="1" dirty="0" smtClean="0"/>
              <a:t>suggestions</a:t>
            </a:r>
            <a:r>
              <a:rPr lang="en-US" sz="3600" dirty="0" smtClean="0"/>
              <a:t>.   </a:t>
            </a:r>
          </a:p>
          <a:p>
            <a:r>
              <a:rPr lang="en-US" sz="3600" b="1" dirty="0" smtClean="0"/>
              <a:t>Not requirements.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21512" name="Picture 8" descr="https://encrypted-tbn0.gstatic.com/images?q=tbn:ANd9GcT5ciXoGOfbzQ12FTyW8ZlsCy7sR7YiEuzLlV4euO0hV9qY3csPA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 t="12863" r="20079" b="50000"/>
          <a:stretch/>
        </p:blipFill>
        <p:spPr bwMode="auto">
          <a:xfrm>
            <a:off x="2133600" y="2895599"/>
            <a:ext cx="4724400" cy="38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3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Disclaimer #4</a:t>
            </a:r>
            <a:endParaRPr lang="en-US" sz="7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4007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 heroic efforts, please.  Be reasonable.</a:t>
            </a:r>
          </a:p>
          <a:p>
            <a:r>
              <a:rPr lang="en-US" sz="3600" dirty="0" smtClean="0"/>
              <a:t>Not meant to increase time or expense.</a:t>
            </a:r>
            <a:endParaRPr lang="en-US" sz="3600" dirty="0"/>
          </a:p>
        </p:txBody>
      </p:sp>
      <p:pic>
        <p:nvPicPr>
          <p:cNvPr id="21508" name="Picture 4" descr="3Tough Mudder 20120715 630x427  Tough Mudder is a nine mile endurance event at Mt. Snow in West Dover, Vermont">
            <a:hlinkClick r:id="rId2" tooltip="Competitors pull themselves over water along a rope during the Tough Mudder at Mt. Snow in West Dover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90824"/>
            <a:ext cx="60007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34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i="1" dirty="0" smtClean="0"/>
              <a:t>Corollary to Disclaimer #4</a:t>
            </a:r>
            <a:endParaRPr lang="en-US" sz="54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414007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80 – 20 Rule (Pareto Principle)</a:t>
            </a:r>
          </a:p>
          <a:p>
            <a:endParaRPr lang="en-US" sz="3600" dirty="0" smtClean="0"/>
          </a:p>
          <a:p>
            <a:r>
              <a:rPr lang="en-US" sz="3600" dirty="0"/>
              <a:t>“for many events, roughly 80% of the effects come from 20% of the </a:t>
            </a:r>
            <a:r>
              <a:rPr lang="en-US" sz="3600" dirty="0" smtClean="0"/>
              <a:t>causes”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3763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Handout     </a:t>
            </a:r>
            <a:r>
              <a:rPr lang="en-US" dirty="0" err="1" smtClean="0"/>
              <a:t>vs</a:t>
            </a:r>
            <a:r>
              <a:rPr lang="en-US" dirty="0" smtClean="0"/>
              <a:t>      </a:t>
            </a:r>
            <a:r>
              <a:rPr lang="en-US" dirty="0" err="1" smtClean="0"/>
              <a:t>Powerpoint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068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Handout</a:t>
            </a:r>
          </a:p>
          <a:p>
            <a:r>
              <a:rPr lang="en-US" dirty="0" smtClean="0"/>
              <a:t>Links and details</a:t>
            </a:r>
          </a:p>
          <a:p>
            <a:r>
              <a:rPr lang="en-US" dirty="0" smtClean="0"/>
              <a:t>Runs </a:t>
            </a:r>
            <a:r>
              <a:rPr lang="en-US" i="1" dirty="0" smtClean="0"/>
              <a:t>sequentially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4038600" cy="3687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Powerpoint</a:t>
            </a:r>
            <a:endParaRPr lang="en-US" b="1" dirty="0" smtClean="0"/>
          </a:p>
          <a:p>
            <a:r>
              <a:rPr lang="en-US" dirty="0" smtClean="0"/>
              <a:t>General</a:t>
            </a:r>
          </a:p>
          <a:p>
            <a:r>
              <a:rPr lang="en-US" i="1" dirty="0" smtClean="0"/>
              <a:t>Topical</a:t>
            </a:r>
            <a:r>
              <a:rPr lang="en-US" dirty="0" smtClean="0"/>
              <a:t> organization</a:t>
            </a:r>
          </a:p>
          <a:p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40" y="4114800"/>
            <a:ext cx="3960260" cy="2181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871" y="4015581"/>
            <a:ext cx="3140529" cy="236006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103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upload.wikimedia.org/wikipedia/en/d/de/New_york_times_front_page_1906-06-2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86"/>
          <a:stretch/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ny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6"/>
          <a:stretch/>
        </p:blipFill>
        <p:spPr bwMode="auto">
          <a:xfrm>
            <a:off x="0" y="0"/>
            <a:ext cx="91440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6029543" cy="693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9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“Text based” documents</a:t>
            </a:r>
          </a:p>
          <a:p>
            <a:r>
              <a:rPr lang="en-US" sz="3600" dirty="0" smtClean="0"/>
              <a:t>Navigation tools</a:t>
            </a:r>
          </a:p>
          <a:p>
            <a:r>
              <a:rPr lang="en-US" sz="3600" dirty="0" smtClean="0"/>
              <a:t>Hyperlinks</a:t>
            </a:r>
          </a:p>
          <a:p>
            <a:r>
              <a:rPr lang="en-US" sz="3600" dirty="0" smtClean="0"/>
              <a:t>Finishing </a:t>
            </a:r>
          </a:p>
          <a:p>
            <a:r>
              <a:rPr lang="en-US" sz="3600" dirty="0" smtClean="0"/>
              <a:t>Filing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7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546" y="120045"/>
            <a:ext cx="8229600" cy="1143000"/>
          </a:xfrm>
        </p:spPr>
        <p:txBody>
          <a:bodyPr/>
          <a:lstStyle/>
          <a:p>
            <a:r>
              <a:rPr lang="en-US" i="1" dirty="0" smtClean="0"/>
              <a:t>The Goal – </a:t>
            </a:r>
            <a:r>
              <a:rPr lang="en-US" b="1" i="1" dirty="0" smtClean="0"/>
              <a:t>Text Based</a:t>
            </a:r>
            <a:r>
              <a:rPr lang="en-US" i="1" dirty="0" smtClean="0"/>
              <a:t> PDF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Finished PDF document </a:t>
            </a:r>
          </a:p>
          <a:p>
            <a:pPr marL="0" indent="0">
              <a:buNone/>
            </a:pPr>
            <a:r>
              <a:rPr lang="en-US" dirty="0" smtClean="0"/>
              <a:t>must be entirely </a:t>
            </a:r>
            <a:r>
              <a:rPr lang="en-US" dirty="0" smtClean="0">
                <a:solidFill>
                  <a:srgbClr val="FF0000"/>
                </a:solidFill>
              </a:rPr>
              <a:t>text-based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to facilitate searching, copying, highlighting.</a:t>
            </a:r>
          </a:p>
        </p:txBody>
      </p:sp>
    </p:spTree>
    <p:extLst>
      <p:ext uri="{BB962C8B-B14F-4D97-AF65-F5344CB8AC3E}">
        <p14:creationId xmlns:p14="http://schemas.microsoft.com/office/powerpoint/2010/main" val="339998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793"/>
            <a:ext cx="91825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793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Goal –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Text Based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PDF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88176" y="3352800"/>
            <a:ext cx="2206172" cy="3752850"/>
            <a:chOff x="1219460" y="1682132"/>
            <a:chExt cx="2206172" cy="375285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928"/>
            <a:stretch/>
          </p:blipFill>
          <p:spPr bwMode="auto">
            <a:xfrm>
              <a:off x="1219460" y="1682132"/>
              <a:ext cx="2206172" cy="375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1374751" y="3063288"/>
              <a:ext cx="1828800" cy="476780"/>
            </a:xfrm>
            <a:prstGeom prst="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1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325361"/>
            <a:ext cx="6431837" cy="480863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793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Goal –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Text Based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PDF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8"/>
          <a:stretch/>
        </p:blipFill>
        <p:spPr bwMode="auto">
          <a:xfrm>
            <a:off x="2761215" y="2012963"/>
            <a:ext cx="38862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3520719" y="3017790"/>
            <a:ext cx="2209800" cy="2133600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7719" y="5253680"/>
            <a:ext cx="1828800" cy="457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55371" y="1285261"/>
            <a:ext cx="934260" cy="3563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30217" y="4326240"/>
            <a:ext cx="934260" cy="3563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1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3.bp.blogspot.com/_4-91tyaSr8o/Skk22xpU_AI/AAAAAAAAAB8/R-C3QlY8KbI/s400/scanto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38100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793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Goal –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Text Based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PDF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2743200"/>
            <a:ext cx="4137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Is this scan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REALLY necessary?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8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70793"/>
            <a:ext cx="4267200" cy="538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7793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The Goal –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Text Based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 PDF</a:t>
            </a:r>
            <a:endParaRPr 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2721900"/>
            <a:ext cx="413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If you must scan . . 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Text Based</a:t>
            </a:r>
            <a:r>
              <a:rPr lang="en-US" i="1" dirty="0" smtClean="0"/>
              <a:t> Attachments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All attachments in text-based PDF format</a:t>
            </a:r>
          </a:p>
          <a:p>
            <a:r>
              <a:rPr lang="en-US" b="1" dirty="0" smtClean="0"/>
              <a:t>Output from word processing or text file</a:t>
            </a:r>
          </a:p>
          <a:p>
            <a:r>
              <a:rPr lang="en-US" b="1" dirty="0" smtClean="0"/>
              <a:t>OCR if scanned in </a:t>
            </a:r>
            <a:br>
              <a:rPr lang="en-US" b="1" dirty="0" smtClean="0"/>
            </a:br>
            <a:r>
              <a:rPr lang="en-US" sz="2800" b="1" i="1" dirty="0" smtClean="0"/>
              <a:t>(high quality scan needed)</a:t>
            </a:r>
            <a:endParaRPr lang="en-US" b="1" i="1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08494"/>
            <a:ext cx="3307768" cy="509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0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Text Based</a:t>
            </a:r>
            <a:r>
              <a:rPr lang="en-US" i="1" dirty="0" smtClean="0"/>
              <a:t> Opinions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Opinion attachments in single column format (text based)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95397"/>
            <a:ext cx="4191000" cy="548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2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Navigation Tools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1664"/>
            <a:ext cx="18288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Begin with an outline, that becomes a table of contents.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81664"/>
            <a:ext cx="6324600" cy="461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0452"/>
            <a:ext cx="3624263" cy="4832351"/>
          </a:xfrm>
          <a:prstGeom prst="rect">
            <a:avLst/>
          </a:prstGeom>
          <a:noFill/>
          <a:ln w="127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339" y="10886"/>
            <a:ext cx="8229600" cy="1143000"/>
          </a:xfrm>
        </p:spPr>
        <p:txBody>
          <a:bodyPr/>
          <a:lstStyle/>
          <a:p>
            <a:r>
              <a:rPr lang="en-US" i="1" dirty="0" smtClean="0"/>
              <a:t>Navigation Tools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2461016" cy="4602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After PDF conversion, force the bookmarks panel to show.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69" y="1386567"/>
            <a:ext cx="668661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86567"/>
            <a:ext cx="4571999" cy="4190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11" y="1299935"/>
            <a:ext cx="49815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063502" cy="515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jbC9NyPGwiM/TdVmw3lSNqI/AAAAAAAAAI4/gXGtxi2NjFo/s1600/Amicus+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6095"/>
            <a:ext cx="4953000" cy="681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561" y="46095"/>
            <a:ext cx="5218389" cy="6720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72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i="1" dirty="0" smtClean="0"/>
              <a:t>Navigation Tools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60" y="1600200"/>
            <a:ext cx="3048000" cy="176768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Create a </a:t>
            </a:r>
            <a:br>
              <a:rPr lang="en-US" b="1" dirty="0" smtClean="0"/>
            </a:br>
            <a:r>
              <a:rPr lang="en-US" b="1" dirty="0" smtClean="0"/>
              <a:t>List of </a:t>
            </a:r>
            <a:br>
              <a:rPr lang="en-US" b="1" dirty="0" smtClean="0"/>
            </a:br>
            <a:r>
              <a:rPr lang="en-US" b="1" dirty="0" smtClean="0"/>
              <a:t>Exhibits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03873"/>
            <a:ext cx="5029200" cy="493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" y="3505200"/>
            <a:ext cx="9078190" cy="179857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bg1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80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b="1" dirty="0"/>
              <a:t>Use Permissible Hyperlinks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Internal links </a:t>
            </a:r>
            <a:r>
              <a:rPr lang="en-US" b="1" dirty="0" smtClean="0"/>
              <a:t>– TOC and references</a:t>
            </a:r>
          </a:p>
          <a:p>
            <a:r>
              <a:rPr lang="en-US" b="1" i="1" dirty="0" smtClean="0"/>
              <a:t>Research links </a:t>
            </a:r>
            <a:r>
              <a:rPr lang="en-US" b="1" dirty="0" smtClean="0"/>
              <a:t>– links to statutes, cases, rules</a:t>
            </a:r>
          </a:p>
          <a:p>
            <a:r>
              <a:rPr lang="en-US" b="1" i="1" dirty="0" smtClean="0"/>
              <a:t>Document to Document links</a:t>
            </a:r>
          </a:p>
        </p:txBody>
      </p:sp>
      <p:graphicFrame>
        <p:nvGraphicFramePr>
          <p:cNvPr id="4" name="Object 3">
            <a:hlinkClick r:id="rId3" action="ppaction://hlinkfil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042798"/>
              </p:ext>
            </p:extLst>
          </p:nvPr>
        </p:nvGraphicFramePr>
        <p:xfrm>
          <a:off x="5484813" y="3352800"/>
          <a:ext cx="3640137" cy="471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0" name="Acrobat Document" r:id="rId4" imgW="4663359" imgH="6035040" progId="Acrobat.Document.11">
                  <p:embed/>
                </p:oleObj>
              </mc:Choice>
              <mc:Fallback>
                <p:oleObj name="Acrobat Document" r:id="rId4" imgW="4663359" imgH="603504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4813" y="3352800"/>
                        <a:ext cx="3640137" cy="4713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78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87" y="20582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federalcourthyperlinking.org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1340938"/>
            <a:ext cx="9114799" cy="5045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873" y="2177985"/>
            <a:ext cx="9171972" cy="420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4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chemeClr val="tx2"/>
                </a:solidFill>
              </a:rPr>
              <a:t>Check your local rules </a:t>
            </a:r>
            <a:endParaRPr lang="en-US" i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(</a:t>
            </a:r>
            <a:r>
              <a:rPr lang="en-US" u="sng" dirty="0"/>
              <a:t>a) Permissible and </a:t>
            </a:r>
            <a:r>
              <a:rPr lang="en-US" u="sng" dirty="0" smtClean="0"/>
              <a:t>Impermissible </a:t>
            </a:r>
            <a:r>
              <a:rPr lang="en-US" u="sng" dirty="0"/>
              <a:t>Hyperlinks.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As a convenience for the court, </a:t>
            </a:r>
            <a:r>
              <a:rPr lang="en-US" b="1" dirty="0">
                <a:solidFill>
                  <a:srgbClr val="FF0000"/>
                </a:solidFill>
              </a:rPr>
              <a:t>practitioners are encouraged to utilize hyperlinks</a:t>
            </a:r>
            <a:r>
              <a:rPr lang="en-US" dirty="0"/>
              <a:t> in a manner consistent with this rule.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76200" y="1905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/>
              <a:t>DUCivR 7-5 HYPERLINKS IN COURT FILINGS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97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(1) Encouraged Hyperlinks.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(A) Hyperlinks to other </a:t>
            </a:r>
            <a:r>
              <a:rPr lang="en-US" b="1" dirty="0">
                <a:solidFill>
                  <a:srgbClr val="FF0000"/>
                </a:solidFill>
              </a:rPr>
              <a:t>portions of the same document and to material elsewhere in the record,</a:t>
            </a:r>
            <a:r>
              <a:rPr lang="en-US" dirty="0"/>
              <a:t> such as exhibits or deposition testimony, are encouraged.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(B) A hyperlink to a </a:t>
            </a:r>
            <a:r>
              <a:rPr lang="en-US" b="1" dirty="0">
                <a:solidFill>
                  <a:srgbClr val="FF0000"/>
                </a:solidFill>
              </a:rPr>
              <a:t>government site or to legal authority</a:t>
            </a:r>
            <a:r>
              <a:rPr lang="en-US" dirty="0"/>
              <a:t> from recognized electronic research services, such as Westlaw, Lexis/</a:t>
            </a:r>
            <a:r>
              <a:rPr lang="en-US" dirty="0" err="1"/>
              <a:t>Nexis</a:t>
            </a:r>
            <a:r>
              <a:rPr lang="en-US" dirty="0"/>
              <a:t>, Google Scholar, </a:t>
            </a:r>
            <a:r>
              <a:rPr lang="en-US" dirty="0" err="1"/>
              <a:t>Casemaker</a:t>
            </a:r>
            <a:r>
              <a:rPr lang="en-US" dirty="0"/>
              <a:t>, </a:t>
            </a:r>
            <a:r>
              <a:rPr lang="en-US" dirty="0" err="1"/>
              <a:t>Fastcase</a:t>
            </a:r>
            <a:r>
              <a:rPr lang="en-US" dirty="0"/>
              <a:t> or </a:t>
            </a:r>
            <a:r>
              <a:rPr lang="en-US" dirty="0" err="1"/>
              <a:t>Findlaw</a:t>
            </a:r>
            <a:r>
              <a:rPr lang="en-US" dirty="0"/>
              <a:t> is </a:t>
            </a:r>
            <a:r>
              <a:rPr lang="en-US" dirty="0" smtClean="0"/>
              <a:t>encouraged.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9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/>
              <a:t>DUCivR</a:t>
            </a:r>
            <a:r>
              <a:rPr lang="en-US" sz="3600" b="1" dirty="0" smtClean="0"/>
              <a:t> 7-5 HYPERLINKS IN COURT FILINGS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(2) </a:t>
            </a:r>
            <a:r>
              <a:rPr lang="en-US" u="sng" dirty="0"/>
              <a:t>P</a:t>
            </a:r>
            <a:r>
              <a:rPr lang="en-US" u="sng" dirty="0" smtClean="0"/>
              <a:t>ermissible Hyperlinks.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b="1" dirty="0" smtClean="0">
                <a:solidFill>
                  <a:srgbClr val="FF0000"/>
                </a:solidFill>
              </a:rPr>
              <a:t>hyperlink to any other internet resource . . . is permissible</a:t>
            </a:r>
            <a:r>
              <a:rPr lang="en-US" dirty="0" smtClean="0"/>
              <a:t>  . . . provided that the attorney . . . downloads the content . . . and attaches it . . . in PDF format, or [submits a media object conventionally]  </a:t>
            </a:r>
          </a:p>
        </p:txBody>
      </p:sp>
    </p:spTree>
    <p:extLst>
      <p:ext uri="{BB962C8B-B14F-4D97-AF65-F5344CB8AC3E}">
        <p14:creationId xmlns:p14="http://schemas.microsoft.com/office/powerpoint/2010/main" val="2086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Research Links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8" y="1461858"/>
            <a:ext cx="905752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92296" y="1502194"/>
            <a:ext cx="5143500" cy="3075674"/>
            <a:chOff x="838200" y="2586038"/>
            <a:chExt cx="5143500" cy="3075674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586038"/>
              <a:ext cx="5143500" cy="3075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733800" y="2971800"/>
              <a:ext cx="2133600" cy="5950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1502194"/>
            <a:ext cx="5346653" cy="3534229"/>
            <a:chOff x="2730775" y="-71438"/>
            <a:chExt cx="5346653" cy="3534229"/>
          </a:xfrm>
        </p:grpSpPr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775" y="-71438"/>
              <a:ext cx="5346653" cy="35342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105400" y="1066800"/>
              <a:ext cx="2057399" cy="628876"/>
            </a:xfrm>
            <a:prstGeom prst="rect">
              <a:avLst/>
            </a:prstGeom>
            <a:noFill/>
            <a:ln w="476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 bwMode="auto">
          <a:xfrm>
            <a:off x="0" y="6553200"/>
            <a:ext cx="89305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943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Research Links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8" y="1461858"/>
            <a:ext cx="9057522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29" y="2371479"/>
            <a:ext cx="6138863" cy="418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999" y="2442704"/>
            <a:ext cx="4315581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 bwMode="auto">
          <a:xfrm>
            <a:off x="0" y="6553200"/>
            <a:ext cx="89305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97"/>
          <a:stretch/>
        </p:blipFill>
        <p:spPr bwMode="auto">
          <a:xfrm>
            <a:off x="17245" y="2619374"/>
            <a:ext cx="893052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4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</a:t>
            </a:r>
            <a:r>
              <a:rPr lang="en-US" dirty="0"/>
              <a:t>Links to </a:t>
            </a:r>
            <a:br>
              <a:rPr lang="en-US" dirty="0"/>
            </a:br>
            <a:r>
              <a:rPr lang="en-US" i="1" dirty="0"/>
              <a:t>Previously</a:t>
            </a:r>
            <a:r>
              <a:rPr lang="en-US" dirty="0"/>
              <a:t> </a:t>
            </a:r>
            <a:r>
              <a:rPr lang="en-US" dirty="0" smtClean="0"/>
              <a:t>Filed Documents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0"/>
            <a:ext cx="9144000" cy="137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376242" y="1524000"/>
            <a:ext cx="3767759" cy="2514600"/>
            <a:chOff x="5376242" y="1524000"/>
            <a:chExt cx="3767759" cy="2514600"/>
          </a:xfrm>
        </p:grpSpPr>
        <p:pic>
          <p:nvPicPr>
            <p:cNvPr id="307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6"/>
            <a:stretch/>
          </p:blipFill>
          <p:spPr bwMode="auto">
            <a:xfrm>
              <a:off x="5376242" y="1524000"/>
              <a:ext cx="3767759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6477000" y="1981200"/>
              <a:ext cx="2133600" cy="59508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1524000"/>
            <a:ext cx="3833813" cy="2745613"/>
            <a:chOff x="0" y="1524000"/>
            <a:chExt cx="3833813" cy="2745613"/>
          </a:xfrm>
        </p:grpSpPr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4000"/>
              <a:ext cx="3833813" cy="274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2400" y="2478188"/>
              <a:ext cx="1295400" cy="110321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848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</a:t>
            </a:r>
            <a:r>
              <a:rPr lang="en-US" dirty="0"/>
              <a:t>Links to </a:t>
            </a:r>
            <a:br>
              <a:rPr lang="en-US" dirty="0"/>
            </a:br>
            <a:r>
              <a:rPr lang="en-US" i="1" dirty="0"/>
              <a:t>Previously</a:t>
            </a:r>
            <a:r>
              <a:rPr lang="en-US" dirty="0"/>
              <a:t> </a:t>
            </a:r>
            <a:r>
              <a:rPr lang="en-US" dirty="0" smtClean="0"/>
              <a:t>Filed Documents</a:t>
            </a:r>
            <a:endParaRPr lang="en-US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" y="1415547"/>
            <a:ext cx="4572000" cy="544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8499"/>
            <a:ext cx="5638800" cy="34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9462"/>
            <a:ext cx="7715325" cy="392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0"/>
          <a:stretch/>
        </p:blipFill>
        <p:spPr bwMode="auto">
          <a:xfrm>
            <a:off x="581061" y="4248274"/>
            <a:ext cx="3838539" cy="70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" r="7136"/>
          <a:stretch/>
        </p:blipFill>
        <p:spPr bwMode="auto">
          <a:xfrm>
            <a:off x="14515" y="2917797"/>
            <a:ext cx="9144001" cy="38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33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3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95"/>
          <a:stretch/>
        </p:blipFill>
        <p:spPr bwMode="auto">
          <a:xfrm>
            <a:off x="-36285" y="1228320"/>
            <a:ext cx="9144000" cy="40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286" y="1210177"/>
            <a:ext cx="7315200" cy="39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0177"/>
            <a:ext cx="6781800" cy="4545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1195662"/>
            <a:ext cx="7303048" cy="392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968"/>
            <a:ext cx="9133114" cy="33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27" y="1192033"/>
            <a:ext cx="5077587" cy="229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03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5325"/>
            <a:ext cx="9189352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66938"/>
            <a:ext cx="6013527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" y="2513693"/>
            <a:ext cx="9188954" cy="232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687" y="205829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federalcourthyperlinking.org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0" y="1340938"/>
            <a:ext cx="9114799" cy="50453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873" y="2177985"/>
            <a:ext cx="9171972" cy="42083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759" y="3624900"/>
            <a:ext cx="8827027" cy="140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0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Creating Links to </a:t>
            </a:r>
            <a:br>
              <a:rPr lang="en-US" dirty="0" smtClean="0"/>
            </a:br>
            <a:r>
              <a:rPr lang="en-US" i="1" dirty="0" smtClean="0"/>
              <a:t>Concurrently</a:t>
            </a:r>
            <a:r>
              <a:rPr lang="en-US" dirty="0" smtClean="0"/>
              <a:t> Filed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be done manually.</a:t>
            </a:r>
          </a:p>
          <a:p>
            <a:r>
              <a:rPr lang="en-US" dirty="0" smtClean="0"/>
              <a:t>In the main document, create a link to the other document.</a:t>
            </a:r>
          </a:p>
          <a:p>
            <a:r>
              <a:rPr lang="en-US" dirty="0" smtClean="0"/>
              <a:t>Uploading the PDFs to CM preserves the links.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" y="2285999"/>
            <a:ext cx="9136284" cy="4030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52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Save As Reduced Size PDF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97099"/>
            <a:ext cx="8126420" cy="457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91200" y="4343400"/>
            <a:ext cx="2944820" cy="6858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Attach proposed order in PDF format – and email in word processing format to chambers.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067" y="2971800"/>
            <a:ext cx="83381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Proposed</a:t>
            </a:r>
            <a:r>
              <a:rPr lang="fr-FR" sz="3200" dirty="0"/>
              <a:t> </a:t>
            </a:r>
            <a:r>
              <a:rPr lang="fr-FR" sz="3200" dirty="0" err="1" smtClean="0"/>
              <a:t>orders</a:t>
            </a:r>
            <a:r>
              <a:rPr lang="fr-FR" sz="3200" dirty="0"/>
              <a:t> </a:t>
            </a:r>
            <a:r>
              <a:rPr lang="fr-FR" sz="3200" dirty="0" smtClean="0"/>
              <a:t>[etc.] </a:t>
            </a:r>
            <a:r>
              <a:rPr lang="en-US" sz="3200" dirty="0" smtClean="0"/>
              <a:t> </a:t>
            </a:r>
            <a:r>
              <a:rPr lang="en-US" sz="3200" dirty="0"/>
              <a:t>shall be (</a:t>
            </a:r>
            <a:r>
              <a:rPr lang="en-US" sz="3200" dirty="0" err="1"/>
              <a:t>i</a:t>
            </a:r>
            <a:r>
              <a:rPr lang="en-US" sz="3200" dirty="0"/>
              <a:t>) </a:t>
            </a:r>
            <a:r>
              <a:rPr lang="en-US" sz="3200" dirty="0" smtClean="0"/>
              <a:t>prepared as </a:t>
            </a:r>
            <a:r>
              <a:rPr lang="en-US" sz="3200" dirty="0"/>
              <a:t>word processing documents; (ii) saved in WordPerfect or Word format, </a:t>
            </a:r>
            <a:r>
              <a:rPr lang="en-US" sz="3200" dirty="0" smtClean="0"/>
              <a:t>and (iii</a:t>
            </a:r>
            <a:r>
              <a:rPr lang="en-US" sz="3200" dirty="0"/>
              <a:t>) transmitted to the assigned judge via email. </a:t>
            </a:r>
            <a:r>
              <a:rPr lang="en-US" sz="3200" dirty="0" smtClean="0"/>
              <a:t>. . . </a:t>
            </a:r>
          </a:p>
          <a:p>
            <a:r>
              <a:rPr lang="en-US" sz="3200" dirty="0" smtClean="0"/>
              <a:t>An </a:t>
            </a:r>
            <a:r>
              <a:rPr lang="en-US" sz="3200" dirty="0"/>
              <a:t>additional copy </a:t>
            </a:r>
            <a:r>
              <a:rPr lang="en-US" sz="3200" dirty="0" smtClean="0"/>
              <a:t>. . . shall </a:t>
            </a:r>
            <a:r>
              <a:rPr lang="en-US" sz="3200" dirty="0"/>
              <a:t>be saved as a PDF file and filed electronically as </a:t>
            </a:r>
            <a:r>
              <a:rPr lang="en-US" sz="3200" dirty="0" smtClean="0"/>
              <a:t>an attachment </a:t>
            </a:r>
            <a:r>
              <a:rPr lang="en-US" sz="3200" dirty="0"/>
              <a:t>to the </a:t>
            </a:r>
            <a:r>
              <a:rPr lang="en-US" sz="3200" dirty="0" smtClean="0"/>
              <a:t>motion . . .    </a:t>
            </a:r>
            <a:r>
              <a:rPr lang="en-US" sz="2400" dirty="0" smtClean="0">
                <a:hlinkClick r:id="rId2"/>
              </a:rPr>
              <a:t>Admin E-Filing Procedures II. G. 1.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7265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File attachments individually, with full descriptions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72" y="2590800"/>
            <a:ext cx="5550328" cy="4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16"/>
          <a:stretch/>
        </p:blipFill>
        <p:spPr bwMode="auto">
          <a:xfrm>
            <a:off x="1612469" y="2609740"/>
            <a:ext cx="6430861" cy="42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Step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Chrislocurto.com/wp-content/uploads/2011/03/celeb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4000" y="1211943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498725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Making Tablet Friendly E-Filings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03674"/>
            <a:ext cx="6400800" cy="114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Judge David Nuffer</a:t>
            </a:r>
          </a:p>
          <a:p>
            <a:r>
              <a:rPr lang="en-US" dirty="0" smtClean="0"/>
              <a:t>District of Utah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4102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</a:t>
            </a:r>
            <a:r>
              <a:rPr lang="en-US" dirty="0" smtClean="0"/>
              <a:t>PowerPoint </a:t>
            </a:r>
            <a:r>
              <a:rPr lang="en-US" dirty="0"/>
              <a:t>presentation </a:t>
            </a:r>
            <a:r>
              <a:rPr lang="en-US" dirty="0" smtClean="0"/>
              <a:t>and the accompanying handout are </a:t>
            </a:r>
            <a:r>
              <a:rPr lang="en-US" dirty="0"/>
              <a:t>both found at </a:t>
            </a:r>
            <a:r>
              <a:rPr lang="en-US" u="sng" dirty="0">
                <a:hlinkClick r:id="rId2"/>
              </a:rPr>
              <a:t>http://www.utd.uscourts.gov/judges/nuffer_resources.htm#Continuing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 rot="5400000">
            <a:off x="3454401" y="-3454402"/>
            <a:ext cx="2235200" cy="914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70199" y="776414"/>
            <a:ext cx="6492241" cy="743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  <a:latin typeface="Franklin Gothic Book"/>
                <a:cs typeface="Franklin Gothic Book"/>
              </a:rPr>
              <a:t>Federal Bar Association</a:t>
            </a:r>
            <a:endParaRPr lang="en-US" dirty="0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7" name="Picture 6" descr="FBA_Seal_Transparent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8" y="43537"/>
            <a:ext cx="2338300" cy="219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 shots showing bookmarks, </a:t>
            </a:r>
            <a:r>
              <a:rPr lang="en-US" dirty="0" err="1" smtClean="0"/>
              <a:t>toc</a:t>
            </a:r>
            <a:r>
              <a:rPr lang="en-US" dirty="0" smtClean="0"/>
              <a:t>,</a:t>
            </a:r>
            <a:r>
              <a:rPr lang="en-US" baseline="0" dirty="0" smtClean="0"/>
              <a:t> annotation tools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0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8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2656"/>
            <a:ext cx="9100457" cy="682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610" y="609599"/>
            <a:ext cx="9242610" cy="5486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" y="4267200"/>
            <a:ext cx="8991600" cy="9144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769</Words>
  <Application>Microsoft Office PowerPoint</Application>
  <PresentationFormat>On-screen Show (4:3)</PresentationFormat>
  <Paragraphs>112</Paragraphs>
  <Slides>48</Slides>
  <Notes>10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Acrobat Document</vt:lpstr>
      <vt:lpstr>Making Tablet Friendly E-Filings</vt:lpstr>
      <vt:lpstr>PowerPoint Presentation</vt:lpstr>
      <vt:lpstr>PowerPoint Presentation</vt:lpstr>
      <vt:lpstr>PowerPoint Presentation</vt:lpstr>
      <vt:lpstr>Screen shots showing bookmarks, toc, annotation 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Handout     vs      Powerpoint</vt:lpstr>
      <vt:lpstr>Topics</vt:lpstr>
      <vt:lpstr>The Goal – Text Based PDF</vt:lpstr>
      <vt:lpstr>The Goal – Text Based PDF</vt:lpstr>
      <vt:lpstr>The Goal – Text Based PDF</vt:lpstr>
      <vt:lpstr>The Goal – Text Based PDF</vt:lpstr>
      <vt:lpstr>The Goal – Text Based PDF</vt:lpstr>
      <vt:lpstr>Text Based Attachments</vt:lpstr>
      <vt:lpstr>Text Based Opinions</vt:lpstr>
      <vt:lpstr>Navigation Tools</vt:lpstr>
      <vt:lpstr>Navigation Tools</vt:lpstr>
      <vt:lpstr>Navigation Tools</vt:lpstr>
      <vt:lpstr>Use Permissible Hyperlinks</vt:lpstr>
      <vt:lpstr>PowerPoint Presentation</vt:lpstr>
      <vt:lpstr>Check your local rules </vt:lpstr>
      <vt:lpstr>DUCivR 7-5 HYPERLINKS IN COURT FILINGS</vt:lpstr>
      <vt:lpstr>DUCivR 7-5 HYPERLINKS IN COURT FILINGS</vt:lpstr>
      <vt:lpstr>Creating Research Links</vt:lpstr>
      <vt:lpstr>Creating Research Links</vt:lpstr>
      <vt:lpstr>Creating Links to  Previously Filed Documents</vt:lpstr>
      <vt:lpstr>Creating Links to  Previously Filed Documents</vt:lpstr>
      <vt:lpstr>PowerPoint Presentation</vt:lpstr>
      <vt:lpstr>PowerPoint Presentation</vt:lpstr>
      <vt:lpstr>PowerPoint Presentation</vt:lpstr>
      <vt:lpstr>Creating Links to  Concurrently Filed Documents</vt:lpstr>
      <vt:lpstr>Last Steps</vt:lpstr>
      <vt:lpstr>Last Steps</vt:lpstr>
      <vt:lpstr>Last Steps</vt:lpstr>
      <vt:lpstr>Final Step</vt:lpstr>
      <vt:lpstr>Making Tablet Friendly E-Filings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Technology to Convince -- And Not Distract -- a Judge and Jury</dc:title>
  <dc:creator>David Nuffer</dc:creator>
  <cp:lastModifiedBy>Bob Janzen</cp:lastModifiedBy>
  <cp:revision>113</cp:revision>
  <cp:lastPrinted>2013-04-17T10:23:48Z</cp:lastPrinted>
  <dcterms:created xsi:type="dcterms:W3CDTF">2013-04-06T14:21:41Z</dcterms:created>
  <dcterms:modified xsi:type="dcterms:W3CDTF">2014-07-08T19:08:38Z</dcterms:modified>
</cp:coreProperties>
</file>