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63" r:id="rId2"/>
    <p:sldId id="275" r:id="rId3"/>
    <p:sldId id="276" r:id="rId4"/>
    <p:sldId id="277" r:id="rId5"/>
    <p:sldId id="267" r:id="rId6"/>
    <p:sldId id="258" r:id="rId7"/>
    <p:sldId id="257" r:id="rId8"/>
    <p:sldId id="256" r:id="rId9"/>
    <p:sldId id="295" r:id="rId10"/>
    <p:sldId id="296" r:id="rId11"/>
    <p:sldId id="274" r:id="rId12"/>
    <p:sldId id="278" r:id="rId13"/>
    <p:sldId id="280" r:id="rId14"/>
    <p:sldId id="281" r:id="rId15"/>
    <p:sldId id="282" r:id="rId16"/>
    <p:sldId id="283" r:id="rId17"/>
    <p:sldId id="285" r:id="rId18"/>
    <p:sldId id="284" r:id="rId19"/>
    <p:sldId id="286" r:id="rId20"/>
    <p:sldId id="287" r:id="rId21"/>
    <p:sldId id="288" r:id="rId22"/>
    <p:sldId id="290" r:id="rId23"/>
    <p:sldId id="297" r:id="rId24"/>
    <p:sldId id="291" r:id="rId25"/>
    <p:sldId id="292" r:id="rId26"/>
    <p:sldId id="294" r:id="rId27"/>
    <p:sldId id="269" r:id="rId28"/>
    <p:sldId id="264" r:id="rId29"/>
    <p:sldId id="265" r:id="rId30"/>
    <p:sldId id="273" r:id="rId31"/>
    <p:sldId id="298" r:id="rId32"/>
    <p:sldId id="268" r:id="rId33"/>
    <p:sldId id="259" r:id="rId34"/>
    <p:sldId id="260" r:id="rId35"/>
    <p:sldId id="293" r:id="rId36"/>
    <p:sldId id="270"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4694" autoAdjust="0"/>
  </p:normalViewPr>
  <p:slideViewPr>
    <p:cSldViewPr>
      <p:cViewPr varScale="1">
        <p:scale>
          <a:sx n="82" d="100"/>
          <a:sy n="82" d="100"/>
        </p:scale>
        <p:origin x="108" y="12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4D96175-A3CA-4C11-8890-3464AF139D21}" type="datetimeFigureOut">
              <a:rPr lang="en-US" smtClean="0"/>
              <a:t>5/8/2018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FBF55E6C-4824-403C-AC92-91FAC6F5108B}" type="slidenum">
              <a:rPr lang="en-US" smtClean="0"/>
              <a:t>‹#›</a:t>
            </a:fld>
            <a:endParaRPr lang="en-US"/>
          </a:p>
        </p:txBody>
      </p:sp>
    </p:spTree>
    <p:extLst>
      <p:ext uri="{BB962C8B-B14F-4D97-AF65-F5344CB8AC3E}">
        <p14:creationId xmlns:p14="http://schemas.microsoft.com/office/powerpoint/2010/main" val="215176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43EAEFF-375E-4590-A22E-0230E1FA646A}" type="datetimeFigureOut">
              <a:rPr lang="en-US" smtClean="0"/>
              <a:pPr/>
              <a:t>5/8/2018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4AB6D02-388B-412B-9B40-AC21E159AD58}"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EAEFF-375E-4590-A22E-0230E1FA646A}"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6D02-388B-412B-9B40-AC21E159AD58}"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EAEFF-375E-4590-A22E-0230E1FA646A}"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6D02-388B-412B-9B40-AC21E159AD58}"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EAEFF-375E-4590-A22E-0230E1FA646A}"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6D02-388B-412B-9B40-AC21E159AD58}"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3EAEFF-375E-4590-A22E-0230E1FA646A}"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6D02-388B-412B-9B40-AC21E159AD5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3EAEFF-375E-4590-A22E-0230E1FA646A}"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6D02-388B-412B-9B40-AC21E159AD58}"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3EAEFF-375E-4590-A22E-0230E1FA646A}" type="datetimeFigureOut">
              <a:rPr lang="en-US" smtClean="0"/>
              <a:pPr/>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B6D02-388B-412B-9B40-AC21E159AD58}"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3EAEFF-375E-4590-A22E-0230E1FA646A}" type="datetimeFigureOut">
              <a:rPr lang="en-US" smtClean="0"/>
              <a:pPr/>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B6D02-388B-412B-9B40-AC21E159AD58}"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EAEFF-375E-4590-A22E-0230E1FA646A}" type="datetimeFigureOut">
              <a:rPr lang="en-US" smtClean="0"/>
              <a:pPr/>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B6D02-388B-412B-9B40-AC21E159AD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3EAEFF-375E-4590-A22E-0230E1FA646A}"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6D02-388B-412B-9B40-AC21E159AD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3EAEFF-375E-4590-A22E-0230E1FA646A}" type="datetimeFigureOut">
              <a:rPr lang="en-US" smtClean="0"/>
              <a:pPr/>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6D02-388B-412B-9B40-AC21E159AD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43EAEFF-375E-4590-A22E-0230E1FA646A}" type="datetimeFigureOut">
              <a:rPr lang="en-US" smtClean="0"/>
              <a:pPr/>
              <a:t>5/8/2018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4AB6D02-388B-412B-9B40-AC21E159AD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utdecf_clerk@utd.uscourts.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www.utd.uscourts.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utd.uscourts.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a:t>Introduction </a:t>
            </a:r>
            <a:r>
              <a:rPr lang="en-US" sz="4000" dirty="0"/>
              <a:t>to the </a:t>
            </a:r>
            <a:br>
              <a:rPr lang="en-US" sz="4000" dirty="0"/>
            </a:br>
            <a:r>
              <a:rPr lang="en-US" sz="4000" dirty="0"/>
              <a:t>Federal Court</a:t>
            </a:r>
          </a:p>
        </p:txBody>
      </p:sp>
      <p:sp>
        <p:nvSpPr>
          <p:cNvPr id="3" name="Content Placeholder 2"/>
          <p:cNvSpPr>
            <a:spLocks noGrp="1"/>
          </p:cNvSpPr>
          <p:nvPr>
            <p:ph type="subTitle" idx="1"/>
          </p:nvPr>
        </p:nvSpPr>
        <p:spPr/>
        <p:txBody>
          <a:bodyPr>
            <a:normAutofit/>
          </a:bodyPr>
          <a:lstStyle/>
          <a:p>
            <a:pPr>
              <a:buNone/>
            </a:pPr>
            <a:endParaRPr lang="en-US" dirty="0"/>
          </a:p>
          <a:p>
            <a:pPr algn="ctr">
              <a:buNone/>
            </a:pPr>
            <a:endParaRPr lang="en-US" dirty="0"/>
          </a:p>
        </p:txBody>
      </p:sp>
      <p:pic>
        <p:nvPicPr>
          <p:cNvPr id="4" name="Picture 9" descr="http://info.utd.circ10.dcn/graphics/ao_seal.png">
            <a:extLst>
              <a:ext uri="{FF2B5EF4-FFF2-40B4-BE49-F238E27FC236}">
                <a16:creationId xmlns:a16="http://schemas.microsoft.com/office/drawing/2014/main" id="{3BBEEF3A-20F0-4B63-B527-EE9AAF009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429000"/>
            <a:ext cx="2857500" cy="301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267B2C-E25D-4A58-890B-5413C0C7CF23}"/>
              </a:ext>
            </a:extLst>
          </p:cNvPr>
          <p:cNvSpPr>
            <a:spLocks noGrp="1"/>
          </p:cNvSpPr>
          <p:nvPr>
            <p:ph idx="1"/>
          </p:nvPr>
        </p:nvSpPr>
        <p:spPr>
          <a:xfrm>
            <a:off x="699247" y="2248347"/>
            <a:ext cx="7745505" cy="4304853"/>
          </a:xfrm>
        </p:spPr>
        <p:txBody>
          <a:bodyPr>
            <a:normAutofit fontScale="77500" lnSpcReduction="20000"/>
          </a:bodyPr>
          <a:lstStyle/>
          <a:p>
            <a:r>
              <a:rPr lang="en-US" sz="2600" dirty="0"/>
              <a:t>Federal Bar Membership – District of Utah </a:t>
            </a:r>
          </a:p>
          <a:p>
            <a:pPr lvl="1"/>
            <a:r>
              <a:rPr lang="en-US" sz="2300" dirty="0"/>
              <a:t>Separate from Utah State Bar membership</a:t>
            </a:r>
          </a:p>
          <a:p>
            <a:pPr lvl="1"/>
            <a:r>
              <a:rPr lang="en-US" sz="2300" dirty="0"/>
              <a:t>Must be an active member in good standing with the Utah State Bar.</a:t>
            </a:r>
          </a:p>
          <a:p>
            <a:pPr lvl="1"/>
            <a:r>
              <a:rPr lang="en-US" sz="2300" dirty="0"/>
              <a:t>Motion for Admission made by member of Utah Bar or—for biennial joint ceremony—by Utah State Bar. Motion granted by chief judge.</a:t>
            </a:r>
          </a:p>
          <a:p>
            <a:pPr lvl="1"/>
            <a:r>
              <a:rPr lang="en-US" sz="2300" dirty="0"/>
              <a:t>Oath administered by a judge, clerk of court, or chief deputy </a:t>
            </a:r>
          </a:p>
          <a:p>
            <a:pPr lvl="1"/>
            <a:r>
              <a:rPr lang="en-US" sz="2300" dirty="0"/>
              <a:t>Initial registration fee of $181 and annual renewal fee of $30.</a:t>
            </a:r>
          </a:p>
          <a:p>
            <a:pPr lvl="1"/>
            <a:endParaRPr lang="en-US" sz="2300" dirty="0"/>
          </a:p>
          <a:p>
            <a:r>
              <a:rPr lang="en-US" sz="2600" dirty="0"/>
              <a:t>FBA Membership (National Association)</a:t>
            </a:r>
          </a:p>
          <a:p>
            <a:pPr lvl="1"/>
            <a:r>
              <a:rPr lang="en-US" sz="2300" dirty="0"/>
              <a:t>Member of any state or federal bar</a:t>
            </a:r>
          </a:p>
          <a:p>
            <a:pPr lvl="1"/>
            <a:r>
              <a:rPr lang="en-US" sz="2300" dirty="0"/>
              <a:t>“Dedicated to the advancement of the science of jurisprudence and to promoting the welfare, interests, education, and professional development of all attorneys involved in federal law.”</a:t>
            </a:r>
          </a:p>
          <a:p>
            <a:pPr lvl="1"/>
            <a:r>
              <a:rPr lang="en-US" sz="2300" dirty="0"/>
              <a:t>Payment of annual dues </a:t>
            </a:r>
          </a:p>
          <a:p>
            <a:pPr lvl="1"/>
            <a:endParaRPr lang="en-US" dirty="0"/>
          </a:p>
        </p:txBody>
      </p:sp>
      <p:sp>
        <p:nvSpPr>
          <p:cNvPr id="4" name="Title 3">
            <a:extLst>
              <a:ext uri="{FF2B5EF4-FFF2-40B4-BE49-F238E27FC236}">
                <a16:creationId xmlns:a16="http://schemas.microsoft.com/office/drawing/2014/main" id="{A0098277-37BC-406B-BD9C-C5ED891CD810}"/>
              </a:ext>
            </a:extLst>
          </p:cNvPr>
          <p:cNvSpPr>
            <a:spLocks noGrp="1"/>
          </p:cNvSpPr>
          <p:nvPr>
            <p:ph type="title"/>
          </p:nvPr>
        </p:nvSpPr>
        <p:spPr/>
        <p:txBody>
          <a:bodyPr/>
          <a:lstStyle/>
          <a:p>
            <a:r>
              <a:rPr lang="en-US" dirty="0"/>
              <a:t>The Bar and FBA</a:t>
            </a:r>
          </a:p>
        </p:txBody>
      </p:sp>
    </p:spTree>
    <p:extLst>
      <p:ext uri="{BB962C8B-B14F-4D97-AF65-F5344CB8AC3E}">
        <p14:creationId xmlns:p14="http://schemas.microsoft.com/office/powerpoint/2010/main" val="393900735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33E2426-1E65-4D5B-97B2-AAD0D8C7804B}"/>
              </a:ext>
            </a:extLst>
          </p:cNvPr>
          <p:cNvSpPr>
            <a:spLocks noGrp="1" noChangeArrowheads="1"/>
          </p:cNvSpPr>
          <p:nvPr>
            <p:ph type="title"/>
          </p:nvPr>
        </p:nvSpPr>
        <p:spPr>
          <a:xfrm>
            <a:off x="690040" y="1453580"/>
            <a:ext cx="7754713" cy="1661993"/>
          </a:xfrm>
        </p:spPr>
        <p:txBody>
          <a:bodyPr lIns="0" tIns="0" rIns="0" bIns="0">
            <a:spAutoFit/>
          </a:bodyPr>
          <a:lstStyle/>
          <a:p>
            <a:pPr defTabSz="381000">
              <a:defRPr/>
            </a:pPr>
            <a:r>
              <a:rPr lang="en-US" dirty="0"/>
              <a:t>Filing a New Complaint </a:t>
            </a:r>
            <a:br>
              <a:rPr lang="en-US" dirty="0"/>
            </a:br>
            <a:r>
              <a:rPr lang="en-US" dirty="0"/>
              <a:t>in Federal Court</a:t>
            </a:r>
          </a:p>
        </p:txBody>
      </p:sp>
      <p:sp>
        <p:nvSpPr>
          <p:cNvPr id="3075" name="Rectangle 3">
            <a:extLst>
              <a:ext uri="{FF2B5EF4-FFF2-40B4-BE49-F238E27FC236}">
                <a16:creationId xmlns:a16="http://schemas.microsoft.com/office/drawing/2014/main" id="{BCAE0688-0C61-421F-8225-4AF02A2B9EB6}"/>
              </a:ext>
            </a:extLst>
          </p:cNvPr>
          <p:cNvSpPr>
            <a:spLocks noGrp="1" noChangeArrowheads="1"/>
          </p:cNvSpPr>
          <p:nvPr>
            <p:ph type="body" idx="1"/>
          </p:nvPr>
        </p:nvSpPr>
        <p:spPr/>
        <p:txBody>
          <a:bodyPr lIns="0" tIns="0" rIns="0" bIns="0">
            <a:spAutoFit/>
          </a:bodyPr>
          <a:lstStyle/>
          <a:p>
            <a:pPr defTabSz="381000" eaLnBrk="1" hangingPunct="1">
              <a:defRPr/>
            </a:pPr>
            <a:endParaRPr lang="en-US" sz="2800" dirty="0"/>
          </a:p>
          <a:p>
            <a:pPr defTabSz="381000" eaLnBrk="1" hangingPunct="1">
              <a:defRPr/>
            </a:pPr>
            <a:endParaRPr lang="en-US" sz="2800" dirty="0"/>
          </a:p>
          <a:p>
            <a:pPr defTabSz="381000" eaLnBrk="1" hangingPunct="1">
              <a:buFont typeface="Wingdings" pitchFamily="2" charset="2"/>
              <a:buChar char="q"/>
              <a:defRPr/>
            </a:pPr>
            <a:endParaRPr lang="en-US" sz="2800" dirty="0"/>
          </a:p>
        </p:txBody>
      </p:sp>
      <p:sp>
        <p:nvSpPr>
          <p:cNvPr id="3076" name="Rectangle 5">
            <a:extLst>
              <a:ext uri="{FF2B5EF4-FFF2-40B4-BE49-F238E27FC236}">
                <a16:creationId xmlns:a16="http://schemas.microsoft.com/office/drawing/2014/main" id="{38053092-47D9-42C4-AC89-A3A245A3115D}"/>
              </a:ext>
            </a:extLst>
          </p:cNvPr>
          <p:cNvSpPr>
            <a:spLocks noChangeArrowheads="1"/>
          </p:cNvSpPr>
          <p:nvPr/>
        </p:nvSpPr>
        <p:spPr bwMode="auto">
          <a:xfrm>
            <a:off x="4800600" y="1981200"/>
            <a:ext cx="3810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3077" name="Rectangle 7">
            <a:extLst>
              <a:ext uri="{FF2B5EF4-FFF2-40B4-BE49-F238E27FC236}">
                <a16:creationId xmlns:a16="http://schemas.microsoft.com/office/drawing/2014/main" id="{25237E4D-E1DB-4564-B467-C2AD4263EBD2}"/>
              </a:ext>
            </a:extLst>
          </p:cNvPr>
          <p:cNvSpPr>
            <a:spLocks noChangeArrowheads="1"/>
          </p:cNvSpPr>
          <p:nvPr/>
        </p:nvSpPr>
        <p:spPr bwMode="auto">
          <a:xfrm>
            <a:off x="4572000" y="4343400"/>
            <a:ext cx="4343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3078" name="Rectangle 9">
            <a:extLst>
              <a:ext uri="{FF2B5EF4-FFF2-40B4-BE49-F238E27FC236}">
                <a16:creationId xmlns:a16="http://schemas.microsoft.com/office/drawing/2014/main" id="{226C77D5-9EC6-4403-9628-E017C6425108}"/>
              </a:ext>
            </a:extLst>
          </p:cNvPr>
          <p:cNvSpPr>
            <a:spLocks noChangeArrowheads="1"/>
          </p:cNvSpPr>
          <p:nvPr/>
        </p:nvSpPr>
        <p:spPr bwMode="auto">
          <a:xfrm>
            <a:off x="0" y="209550"/>
            <a:ext cx="16002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3439668852"/>
      </p:ext>
    </p:extLst>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AB0C-E7AF-490F-81E6-D16C70E5B528}"/>
              </a:ext>
            </a:extLst>
          </p:cNvPr>
          <p:cNvSpPr>
            <a:spLocks noGrp="1"/>
          </p:cNvSpPr>
          <p:nvPr>
            <p:ph type="title"/>
          </p:nvPr>
        </p:nvSpPr>
        <p:spPr/>
        <p:txBody>
          <a:bodyPr/>
          <a:lstStyle/>
          <a:p>
            <a:pPr>
              <a:defRPr/>
            </a:pPr>
            <a:r>
              <a:rPr lang="en-US" dirty="0"/>
              <a:t>Types of Complaints </a:t>
            </a:r>
          </a:p>
        </p:txBody>
      </p:sp>
      <p:sp>
        <p:nvSpPr>
          <p:cNvPr id="3" name="Content Placeholder 2">
            <a:extLst>
              <a:ext uri="{FF2B5EF4-FFF2-40B4-BE49-F238E27FC236}">
                <a16:creationId xmlns:a16="http://schemas.microsoft.com/office/drawing/2014/main" id="{9AE26882-C57C-4F77-B997-957E6ECAC4CE}"/>
              </a:ext>
            </a:extLst>
          </p:cNvPr>
          <p:cNvSpPr>
            <a:spLocks noGrp="1"/>
          </p:cNvSpPr>
          <p:nvPr>
            <p:ph idx="1"/>
          </p:nvPr>
        </p:nvSpPr>
        <p:spPr>
          <a:xfrm>
            <a:off x="451821" y="2209800"/>
            <a:ext cx="8229600" cy="4495800"/>
          </a:xfrm>
        </p:spPr>
        <p:txBody>
          <a:bodyPr>
            <a:normAutofit fontScale="92500" lnSpcReduction="10000"/>
          </a:bodyPr>
          <a:lstStyle/>
          <a:p>
            <a:pPr>
              <a:buFont typeface="Wingdings" panose="05000000000000000000" pitchFamily="2" charset="2"/>
              <a:buChar char="q"/>
              <a:defRPr/>
            </a:pPr>
            <a:r>
              <a:rPr lang="en-US" sz="2000" dirty="0"/>
              <a:t>Federal Question</a:t>
            </a:r>
          </a:p>
          <a:p>
            <a:pPr lvl="1">
              <a:buFont typeface="Wingdings" panose="05000000000000000000" pitchFamily="2" charset="2"/>
              <a:buChar char="q"/>
              <a:defRPr/>
            </a:pPr>
            <a:r>
              <a:rPr lang="en-US" sz="2000" dirty="0"/>
              <a:t>Civil Rights (including prisoner civil rights)</a:t>
            </a:r>
          </a:p>
          <a:p>
            <a:pPr lvl="1">
              <a:buFont typeface="Wingdings" panose="05000000000000000000" pitchFamily="2" charset="2"/>
              <a:buChar char="q"/>
              <a:defRPr/>
            </a:pPr>
            <a:r>
              <a:rPr lang="en-US" sz="2000" dirty="0"/>
              <a:t>Employment Discrimination</a:t>
            </a:r>
          </a:p>
          <a:p>
            <a:pPr lvl="1">
              <a:buFont typeface="Wingdings" panose="05000000000000000000" pitchFamily="2" charset="2"/>
              <a:buChar char="q"/>
              <a:defRPr/>
            </a:pPr>
            <a:r>
              <a:rPr lang="en-US" sz="2000" dirty="0"/>
              <a:t>ERISA Cases (Denial of Insurance Benefits)</a:t>
            </a:r>
          </a:p>
          <a:p>
            <a:pPr lvl="1">
              <a:buFont typeface="Wingdings" panose="05000000000000000000" pitchFamily="2" charset="2"/>
              <a:buChar char="q"/>
              <a:defRPr/>
            </a:pPr>
            <a:r>
              <a:rPr lang="en-US" sz="2000" dirty="0"/>
              <a:t>Patent, Trademark, Copyright</a:t>
            </a:r>
          </a:p>
          <a:p>
            <a:pPr lvl="1">
              <a:buFont typeface="Wingdings" panose="05000000000000000000" pitchFamily="2" charset="2"/>
              <a:buChar char="q"/>
              <a:defRPr/>
            </a:pPr>
            <a:r>
              <a:rPr lang="en-US" sz="2000" dirty="0"/>
              <a:t>Claims Against the United States (e.g., Federal Torts Claims Act)</a:t>
            </a:r>
          </a:p>
          <a:p>
            <a:pPr lvl="1">
              <a:buFont typeface="Wingdings" panose="05000000000000000000" pitchFamily="2" charset="2"/>
              <a:buChar char="q"/>
              <a:defRPr/>
            </a:pPr>
            <a:r>
              <a:rPr lang="en-US" sz="2000" dirty="0"/>
              <a:t>Appellate Review of Bankruptcy Decisions and Administrative Agency Decisions (e.g., Denial of Social Security Benefits; Decisions Pursuant to Various Environmental Statutes)</a:t>
            </a:r>
          </a:p>
          <a:p>
            <a:pPr>
              <a:buFont typeface="Wingdings" panose="05000000000000000000" pitchFamily="2" charset="2"/>
              <a:buChar char="q"/>
              <a:defRPr/>
            </a:pPr>
            <a:endParaRPr lang="en-US" sz="2000" dirty="0"/>
          </a:p>
          <a:p>
            <a:pPr>
              <a:buFont typeface="Wingdings" panose="05000000000000000000" pitchFamily="2" charset="2"/>
              <a:buChar char="q"/>
              <a:defRPr/>
            </a:pPr>
            <a:r>
              <a:rPr lang="en-US" sz="2000" dirty="0"/>
              <a:t>Diversity Jurisdiction</a:t>
            </a:r>
          </a:p>
          <a:p>
            <a:pPr lvl="1">
              <a:buFont typeface="Wingdings" panose="05000000000000000000" pitchFamily="2" charset="2"/>
              <a:buChar char="q"/>
              <a:defRPr/>
            </a:pPr>
            <a:r>
              <a:rPr lang="en-US" sz="2000" dirty="0"/>
              <a:t>Breach of Contract</a:t>
            </a:r>
          </a:p>
          <a:p>
            <a:pPr lvl="1">
              <a:buFont typeface="Wingdings" panose="05000000000000000000" pitchFamily="2" charset="2"/>
              <a:buChar char="q"/>
              <a:defRPr/>
            </a:pPr>
            <a:r>
              <a:rPr lang="en-US" sz="2000" dirty="0"/>
              <a:t>Torts</a:t>
            </a:r>
          </a:p>
          <a:p>
            <a:pPr lvl="1">
              <a:buFont typeface="Wingdings" panose="05000000000000000000" pitchFamily="2" charset="2"/>
              <a:buChar char="q"/>
              <a:defRPr/>
            </a:pPr>
            <a:r>
              <a:rPr lang="en-US" sz="2000" dirty="0"/>
              <a:t>Property Rights</a:t>
            </a:r>
          </a:p>
        </p:txBody>
      </p:sp>
    </p:spTree>
    <p:extLst>
      <p:ext uri="{BB962C8B-B14F-4D97-AF65-F5344CB8AC3E}">
        <p14:creationId xmlns:p14="http://schemas.microsoft.com/office/powerpoint/2010/main" val="103533401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3B083D-6371-4315-A115-8869BCA9928F}"/>
              </a:ext>
            </a:extLst>
          </p:cNvPr>
          <p:cNvSpPr>
            <a:spLocks noGrp="1"/>
          </p:cNvSpPr>
          <p:nvPr>
            <p:ph type="title"/>
          </p:nvPr>
        </p:nvSpPr>
        <p:spPr/>
        <p:txBody>
          <a:bodyPr/>
          <a:lstStyle/>
          <a:p>
            <a:pPr>
              <a:defRPr/>
            </a:pPr>
            <a:r>
              <a:rPr lang="en-US" dirty="0"/>
              <a:t>TWO Systems for </a:t>
            </a:r>
            <a:br>
              <a:rPr lang="en-US" dirty="0"/>
            </a:br>
            <a:r>
              <a:rPr lang="en-US" dirty="0"/>
              <a:t>E-Filing</a:t>
            </a:r>
          </a:p>
        </p:txBody>
      </p:sp>
      <p:sp>
        <p:nvSpPr>
          <p:cNvPr id="5" name="Content Placeholder 4">
            <a:extLst>
              <a:ext uri="{FF2B5EF4-FFF2-40B4-BE49-F238E27FC236}">
                <a16:creationId xmlns:a16="http://schemas.microsoft.com/office/drawing/2014/main" id="{1BD6488C-3B38-4150-937F-B798568A1D98}"/>
              </a:ext>
            </a:extLst>
          </p:cNvPr>
          <p:cNvSpPr>
            <a:spLocks noGrp="1"/>
          </p:cNvSpPr>
          <p:nvPr>
            <p:ph idx="1"/>
          </p:nvPr>
        </p:nvSpPr>
        <p:spPr/>
        <p:txBody>
          <a:bodyPr>
            <a:normAutofit/>
          </a:bodyPr>
          <a:lstStyle/>
          <a:p>
            <a:pPr>
              <a:defRPr/>
            </a:pPr>
            <a:endParaRPr lang="en-US" sz="3200" dirty="0"/>
          </a:p>
          <a:p>
            <a:pPr>
              <a:defRPr/>
            </a:pPr>
            <a:r>
              <a:rPr lang="en-US" sz="3200" dirty="0"/>
              <a:t>Case Management/Electronic Case Filing (CM/ECF)</a:t>
            </a:r>
          </a:p>
          <a:p>
            <a:pPr>
              <a:defRPr/>
            </a:pPr>
            <a:endParaRPr lang="en-US" sz="3200" dirty="0"/>
          </a:p>
          <a:p>
            <a:pPr>
              <a:defRPr/>
            </a:pPr>
            <a:r>
              <a:rPr lang="en-US" sz="3200" dirty="0"/>
              <a:t>Public Access to Court Electronic Records (PACER)</a:t>
            </a:r>
          </a:p>
        </p:txBody>
      </p:sp>
    </p:spTree>
    <p:extLst>
      <p:ext uri="{BB962C8B-B14F-4D97-AF65-F5344CB8AC3E}">
        <p14:creationId xmlns:p14="http://schemas.microsoft.com/office/powerpoint/2010/main" val="391728704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6079D67-C645-48BD-ADA1-E33B35FA876D}"/>
              </a:ext>
            </a:extLst>
          </p:cNvPr>
          <p:cNvSpPr>
            <a:spLocks noGrp="1" noChangeArrowheads="1"/>
          </p:cNvSpPr>
          <p:nvPr>
            <p:ph type="title"/>
          </p:nvPr>
        </p:nvSpPr>
        <p:spPr>
          <a:xfrm>
            <a:off x="598488" y="427038"/>
            <a:ext cx="7947025" cy="676275"/>
          </a:xfrm>
        </p:spPr>
        <p:txBody>
          <a:bodyPr lIns="0" tIns="0" rIns="0" bIns="0">
            <a:spAutoFit/>
          </a:bodyPr>
          <a:lstStyle/>
          <a:p>
            <a:pPr defTabSz="381000" eaLnBrk="1" hangingPunct="1">
              <a:defRPr/>
            </a:pPr>
            <a:r>
              <a:rPr lang="en-US" dirty="0"/>
              <a:t>CM/ECF</a:t>
            </a:r>
          </a:p>
        </p:txBody>
      </p:sp>
      <p:sp>
        <p:nvSpPr>
          <p:cNvPr id="6147" name="Rectangle 3">
            <a:extLst>
              <a:ext uri="{FF2B5EF4-FFF2-40B4-BE49-F238E27FC236}">
                <a16:creationId xmlns:a16="http://schemas.microsoft.com/office/drawing/2014/main" id="{409F008C-9F1D-46D6-97CF-535C86C7FC51}"/>
              </a:ext>
            </a:extLst>
          </p:cNvPr>
          <p:cNvSpPr>
            <a:spLocks noGrp="1" noChangeArrowheads="1"/>
          </p:cNvSpPr>
          <p:nvPr>
            <p:ph type="body" idx="1"/>
          </p:nvPr>
        </p:nvSpPr>
        <p:spPr>
          <a:xfrm>
            <a:off x="457200" y="2561431"/>
            <a:ext cx="8534400" cy="3249613"/>
          </a:xfrm>
        </p:spPr>
        <p:txBody>
          <a:bodyPr lIns="0" tIns="0" rIns="0" bIns="0">
            <a:spAutoFit/>
          </a:bodyPr>
          <a:lstStyle/>
          <a:p>
            <a:pPr defTabSz="381000" eaLnBrk="1" hangingPunct="1">
              <a:buFont typeface="Wingdings" panose="05000000000000000000" pitchFamily="2" charset="2"/>
              <a:buChar char="q"/>
              <a:defRPr/>
            </a:pPr>
            <a:r>
              <a:rPr lang="en-US" sz="2400" dirty="0"/>
              <a:t>CM/ECF - Internet-based document FILING system</a:t>
            </a:r>
          </a:p>
          <a:p>
            <a:pPr lvl="1" defTabSz="381000" eaLnBrk="1" hangingPunct="1">
              <a:buFont typeface="Wingdings" panose="05000000000000000000" pitchFamily="2" charset="2"/>
              <a:buChar char="q"/>
              <a:defRPr/>
            </a:pPr>
            <a:r>
              <a:rPr lang="en-US" sz="2400" dirty="0"/>
              <a:t>Allows for immediate electronic notification and filing of PDF documents on the official court record.</a:t>
            </a:r>
          </a:p>
          <a:p>
            <a:pPr defTabSz="381000" eaLnBrk="1" hangingPunct="1">
              <a:buFont typeface="Wingdings" panose="05000000000000000000" pitchFamily="2" charset="2"/>
              <a:buChar char="q"/>
              <a:defRPr/>
            </a:pPr>
            <a:r>
              <a:rPr lang="en-US" sz="2400" dirty="0"/>
              <a:t>User-friendly</a:t>
            </a:r>
          </a:p>
          <a:p>
            <a:pPr defTabSz="381000" eaLnBrk="1" hangingPunct="1">
              <a:buFont typeface="Wingdings" panose="05000000000000000000" pitchFamily="2" charset="2"/>
              <a:buChar char="q"/>
              <a:defRPr/>
            </a:pPr>
            <a:r>
              <a:rPr lang="en-US" sz="2400" dirty="0"/>
              <a:t>24/7 Access to filing.</a:t>
            </a:r>
          </a:p>
          <a:p>
            <a:pPr defTabSz="381000" eaLnBrk="1" hangingPunct="1">
              <a:buFont typeface="Wingdings" panose="05000000000000000000" pitchFamily="2" charset="2"/>
              <a:buChar char="q"/>
              <a:defRPr/>
            </a:pPr>
            <a:r>
              <a:rPr lang="en-US" sz="2400" dirty="0"/>
              <a:t>Any device with Internet connection and web  browser software can access CM/ECF (Internet Explorer and Mozilla Firefox best; Google Chrome </a:t>
            </a:r>
            <a:r>
              <a:rPr lang="en-US" dirty="0"/>
              <a:t>not recommended</a:t>
            </a:r>
            <a:r>
              <a:rPr lang="en-US" sz="2400" dirty="0"/>
              <a:t>.)</a:t>
            </a:r>
          </a:p>
        </p:txBody>
      </p:sp>
      <p:sp>
        <p:nvSpPr>
          <p:cNvPr id="10244" name="Rectangle 5">
            <a:extLst>
              <a:ext uri="{FF2B5EF4-FFF2-40B4-BE49-F238E27FC236}">
                <a16:creationId xmlns:a16="http://schemas.microsoft.com/office/drawing/2014/main" id="{760B7F95-BA4F-4789-8E9A-64DEB2BBD5D1}"/>
              </a:ext>
            </a:extLst>
          </p:cNvPr>
          <p:cNvSpPr>
            <a:spLocks noChangeArrowheads="1"/>
          </p:cNvSpPr>
          <p:nvPr/>
        </p:nvSpPr>
        <p:spPr bwMode="auto">
          <a:xfrm>
            <a:off x="6477000" y="4764088"/>
            <a:ext cx="26670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3160425501"/>
      </p:ext>
    </p:extLst>
  </p:cSld>
  <p:clrMapOvr>
    <a:masterClrMapping/>
  </p:clrMapOvr>
  <p:transition spd="slow" advClick="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3357-1585-48C4-A184-1B1479C25C64}"/>
              </a:ext>
            </a:extLst>
          </p:cNvPr>
          <p:cNvSpPr>
            <a:spLocks noGrp="1"/>
          </p:cNvSpPr>
          <p:nvPr>
            <p:ph type="title"/>
          </p:nvPr>
        </p:nvSpPr>
        <p:spPr/>
        <p:txBody>
          <a:bodyPr/>
          <a:lstStyle/>
          <a:p>
            <a:pPr>
              <a:defRPr/>
            </a:pPr>
            <a:r>
              <a:rPr lang="en-US" dirty="0"/>
              <a:t>PACER</a:t>
            </a:r>
          </a:p>
        </p:txBody>
      </p:sp>
      <p:sp>
        <p:nvSpPr>
          <p:cNvPr id="3" name="Content Placeholder 2">
            <a:extLst>
              <a:ext uri="{FF2B5EF4-FFF2-40B4-BE49-F238E27FC236}">
                <a16:creationId xmlns:a16="http://schemas.microsoft.com/office/drawing/2014/main" id="{CB753E64-9104-442A-9CB4-0D801CE295D8}"/>
              </a:ext>
            </a:extLst>
          </p:cNvPr>
          <p:cNvSpPr>
            <a:spLocks noGrp="1"/>
          </p:cNvSpPr>
          <p:nvPr>
            <p:ph idx="1"/>
          </p:nvPr>
        </p:nvSpPr>
        <p:spPr>
          <a:xfrm>
            <a:off x="699248" y="2438400"/>
            <a:ext cx="7745505" cy="4114800"/>
          </a:xfrm>
        </p:spPr>
        <p:txBody>
          <a:bodyPr>
            <a:normAutofit/>
          </a:bodyPr>
          <a:lstStyle/>
          <a:p>
            <a:pPr defTabSz="381000" eaLnBrk="1" hangingPunct="1">
              <a:buFont typeface="Wingdings" panose="05000000000000000000" pitchFamily="2" charset="2"/>
              <a:buChar char="q"/>
              <a:defRPr/>
            </a:pPr>
            <a:r>
              <a:rPr lang="en-US" sz="2400" dirty="0"/>
              <a:t>PACER – Internet-based document RETRIEVAL/VIEWING system</a:t>
            </a:r>
          </a:p>
          <a:p>
            <a:pPr lvl="1" defTabSz="381000" eaLnBrk="1" hangingPunct="1">
              <a:buFont typeface="Wingdings" panose="05000000000000000000" pitchFamily="2" charset="2"/>
              <a:buChar char="q"/>
              <a:defRPr/>
            </a:pPr>
            <a:r>
              <a:rPr lang="en-US" sz="2400" dirty="0"/>
              <a:t>Subscription service</a:t>
            </a:r>
          </a:p>
          <a:p>
            <a:pPr lvl="1" defTabSz="381000" eaLnBrk="1" hangingPunct="1">
              <a:buFont typeface="Wingdings" panose="05000000000000000000" pitchFamily="2" charset="2"/>
              <a:buChar char="q"/>
              <a:defRPr/>
            </a:pPr>
            <a:r>
              <a:rPr lang="en-US" sz="2400" dirty="0"/>
              <a:t>Separate Login and Password than CM/ECF</a:t>
            </a:r>
          </a:p>
          <a:p>
            <a:pPr lvl="2" defTabSz="381000" eaLnBrk="1" hangingPunct="1">
              <a:buFont typeface="Wingdings" panose="05000000000000000000" pitchFamily="2" charset="2"/>
              <a:buChar char="q"/>
              <a:defRPr/>
            </a:pPr>
            <a:r>
              <a:rPr lang="en-US" sz="2000" dirty="0"/>
              <a:t>Will be changing in the next few years – single login for both CM/ECF and PACER.</a:t>
            </a:r>
          </a:p>
          <a:p>
            <a:pPr lvl="1" defTabSz="381000" eaLnBrk="1" hangingPunct="1">
              <a:buFont typeface="Wingdings" panose="05000000000000000000" pitchFamily="2" charset="2"/>
              <a:buChar char="q"/>
              <a:defRPr/>
            </a:pPr>
            <a:r>
              <a:rPr lang="en-US" sz="2400" dirty="0"/>
              <a:t>Ability to view case filings nationwide or just in the District of Utah, 24/7. (CM/ECF is court-specific)</a:t>
            </a:r>
          </a:p>
          <a:p>
            <a:pPr lvl="1" defTabSz="381000" eaLnBrk="1" hangingPunct="1">
              <a:buFont typeface="Wingdings" panose="05000000000000000000" pitchFamily="2" charset="2"/>
              <a:buChar char="q"/>
              <a:defRPr/>
            </a:pPr>
            <a:r>
              <a:rPr lang="en-US" sz="2400" dirty="0">
                <a:solidFill>
                  <a:schemeClr val="tx2">
                    <a:lumMod val="75000"/>
                  </a:schemeClr>
                </a:solidFill>
              </a:rPr>
              <a:t>www.pacer.gov</a:t>
            </a:r>
          </a:p>
          <a:p>
            <a:pPr>
              <a:defRPr/>
            </a:pPr>
            <a:endParaRPr lang="en-US" dirty="0"/>
          </a:p>
        </p:txBody>
      </p:sp>
    </p:spTree>
    <p:extLst>
      <p:ext uri="{BB962C8B-B14F-4D97-AF65-F5344CB8AC3E}">
        <p14:creationId xmlns:p14="http://schemas.microsoft.com/office/powerpoint/2010/main" val="322796375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B4CA-3773-4389-8548-65A8C59EF94E}"/>
              </a:ext>
            </a:extLst>
          </p:cNvPr>
          <p:cNvSpPr>
            <a:spLocks noGrp="1"/>
          </p:cNvSpPr>
          <p:nvPr>
            <p:ph type="title"/>
          </p:nvPr>
        </p:nvSpPr>
        <p:spPr/>
        <p:txBody>
          <a:bodyPr/>
          <a:lstStyle/>
          <a:p>
            <a:pPr>
              <a:defRPr/>
            </a:pPr>
            <a:r>
              <a:rPr lang="en-US" dirty="0"/>
              <a:t>Filing a New Civil Case</a:t>
            </a:r>
          </a:p>
        </p:txBody>
      </p:sp>
      <p:sp>
        <p:nvSpPr>
          <p:cNvPr id="3" name="Content Placeholder 2">
            <a:extLst>
              <a:ext uri="{FF2B5EF4-FFF2-40B4-BE49-F238E27FC236}">
                <a16:creationId xmlns:a16="http://schemas.microsoft.com/office/drawing/2014/main" id="{D4575B65-D1BC-4274-AE8C-1F7B4CE22958}"/>
              </a:ext>
            </a:extLst>
          </p:cNvPr>
          <p:cNvSpPr>
            <a:spLocks noGrp="1"/>
          </p:cNvSpPr>
          <p:nvPr>
            <p:ph idx="1"/>
          </p:nvPr>
        </p:nvSpPr>
        <p:spPr>
          <a:xfrm>
            <a:off x="699248" y="2438400"/>
            <a:ext cx="7745505" cy="3877815"/>
          </a:xfrm>
        </p:spPr>
        <p:txBody>
          <a:bodyPr>
            <a:normAutofit fontScale="92500" lnSpcReduction="10000"/>
          </a:bodyPr>
          <a:lstStyle/>
          <a:p>
            <a:pPr>
              <a:defRPr/>
            </a:pPr>
            <a:r>
              <a:rPr lang="en-US" sz="2800" dirty="0"/>
              <a:t>Electronic filing has been mandatory since 2005.</a:t>
            </a:r>
          </a:p>
          <a:p>
            <a:pPr>
              <a:defRPr/>
            </a:pPr>
            <a:r>
              <a:rPr lang="en-US" sz="2800" dirty="0"/>
              <a:t>Complaints and other initiating documents should be filed electronically (except for cases that need to be sealed). </a:t>
            </a:r>
          </a:p>
          <a:p>
            <a:pPr>
              <a:defRPr/>
            </a:pPr>
            <a:r>
              <a:rPr lang="en-US" sz="2600" dirty="0"/>
              <a:t>Must include Civil Cover Sheet, Complaint, and any exhibits.</a:t>
            </a:r>
          </a:p>
          <a:p>
            <a:pPr marL="0" indent="0">
              <a:buNone/>
              <a:defRPr/>
            </a:pPr>
            <a:endParaRPr lang="en-US" sz="2800" dirty="0"/>
          </a:p>
          <a:p>
            <a:pPr marL="0" indent="0">
              <a:buNone/>
              <a:defRPr/>
            </a:pPr>
            <a:r>
              <a:rPr lang="en-US" dirty="0"/>
              <a:t>HOWEVER, </a:t>
            </a:r>
          </a:p>
          <a:p>
            <a:pPr>
              <a:defRPr/>
            </a:pPr>
            <a:r>
              <a:rPr lang="en-US" sz="2600" dirty="0"/>
              <a:t>Complaints may be filed in paper at the counter in rare instances (pro se cases; sealed cases).</a:t>
            </a:r>
            <a:endParaRPr lang="en-US" dirty="0"/>
          </a:p>
          <a:p>
            <a:pPr>
              <a:defRPr/>
            </a:pPr>
            <a:endParaRPr lang="en-US" dirty="0"/>
          </a:p>
        </p:txBody>
      </p:sp>
    </p:spTree>
    <p:extLst>
      <p:ext uri="{BB962C8B-B14F-4D97-AF65-F5344CB8AC3E}">
        <p14:creationId xmlns:p14="http://schemas.microsoft.com/office/powerpoint/2010/main" val="224216522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0CFB-9C56-4ADB-B597-84CB807BFD59}"/>
              </a:ext>
            </a:extLst>
          </p:cNvPr>
          <p:cNvSpPr>
            <a:spLocks noGrp="1"/>
          </p:cNvSpPr>
          <p:nvPr>
            <p:ph type="title"/>
          </p:nvPr>
        </p:nvSpPr>
        <p:spPr>
          <a:xfrm>
            <a:off x="457200" y="76200"/>
            <a:ext cx="8229600" cy="381000"/>
          </a:xfrm>
        </p:spPr>
        <p:txBody>
          <a:bodyPr/>
          <a:lstStyle/>
          <a:p>
            <a:pPr>
              <a:defRPr/>
            </a:pPr>
            <a:r>
              <a:rPr lang="en-US" dirty="0"/>
              <a:t>Filing a New Civil Case</a:t>
            </a:r>
          </a:p>
        </p:txBody>
      </p:sp>
      <p:pic>
        <p:nvPicPr>
          <p:cNvPr id="14339" name="Content Placeholder 3" descr="Demo Complaint.pdf - Adobe Acrobat">
            <a:extLst>
              <a:ext uri="{FF2B5EF4-FFF2-40B4-BE49-F238E27FC236}">
                <a16:creationId xmlns:a16="http://schemas.microsoft.com/office/drawing/2014/main" id="{2E94265E-6C2B-43EE-8D7E-7C522D2813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326" t="10028" r="4012" b="2017"/>
          <a:stretch>
            <a:fillRect/>
          </a:stretch>
        </p:blipFill>
        <p:spPr>
          <a:xfrm>
            <a:off x="152400" y="838200"/>
            <a:ext cx="4311650" cy="5799138"/>
          </a:xfrm>
        </p:spPr>
      </p:pic>
      <p:pic>
        <p:nvPicPr>
          <p:cNvPr id="14340" name="Picture 5" descr="Demo Cover Sheet 1.pdf - Adobe Acrobat">
            <a:extLst>
              <a:ext uri="{FF2B5EF4-FFF2-40B4-BE49-F238E27FC236}">
                <a16:creationId xmlns:a16="http://schemas.microsoft.com/office/drawing/2014/main" id="{6DF57F50-DEFA-4E38-8F68-C83AFC234BA1}"/>
              </a:ext>
            </a:extLst>
          </p:cNvPr>
          <p:cNvPicPr>
            <a:picLocks noChangeAspect="1"/>
          </p:cNvPicPr>
          <p:nvPr/>
        </p:nvPicPr>
        <p:blipFill>
          <a:blip r:embed="rId3">
            <a:extLst>
              <a:ext uri="{28A0092B-C50C-407E-A947-70E740481C1C}">
                <a14:useLocalDpi xmlns:a14="http://schemas.microsoft.com/office/drawing/2010/main" val="0"/>
              </a:ext>
            </a:extLst>
          </a:blip>
          <a:srcRect l="5627" t="10040" r="4099" b="1399"/>
          <a:stretch>
            <a:fillRect/>
          </a:stretch>
        </p:blipFill>
        <p:spPr bwMode="auto">
          <a:xfrm>
            <a:off x="4267200" y="688975"/>
            <a:ext cx="4662488"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36404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852DBA3-F240-487F-8D85-491D43051928}"/>
              </a:ext>
            </a:extLst>
          </p:cNvPr>
          <p:cNvSpPr>
            <a:spLocks noGrp="1" noChangeArrowheads="1"/>
          </p:cNvSpPr>
          <p:nvPr>
            <p:ph type="title"/>
          </p:nvPr>
        </p:nvSpPr>
        <p:spPr>
          <a:xfrm>
            <a:off x="533400" y="304800"/>
            <a:ext cx="8216900" cy="984250"/>
          </a:xfrm>
        </p:spPr>
        <p:txBody>
          <a:bodyPr lIns="0" tIns="0" rIns="0" bIns="0">
            <a:spAutoFit/>
          </a:bodyPr>
          <a:lstStyle/>
          <a:p>
            <a:pPr defTabSz="381000" eaLnBrk="1" hangingPunct="1">
              <a:defRPr/>
            </a:pPr>
            <a:r>
              <a:rPr lang="en-US" sz="3200" dirty="0"/>
              <a:t>Filing a New Civil Case</a:t>
            </a:r>
            <a:br>
              <a:rPr lang="en-US" sz="3200" dirty="0"/>
            </a:br>
            <a:r>
              <a:rPr lang="en-US" sz="3200" dirty="0"/>
              <a:t>(Handout Initiating A New Civil Case)</a:t>
            </a:r>
          </a:p>
        </p:txBody>
      </p:sp>
      <p:sp>
        <p:nvSpPr>
          <p:cNvPr id="11267" name="Rectangle 3">
            <a:extLst>
              <a:ext uri="{FF2B5EF4-FFF2-40B4-BE49-F238E27FC236}">
                <a16:creationId xmlns:a16="http://schemas.microsoft.com/office/drawing/2014/main" id="{B9D535CF-33E7-43C7-8ECA-355313E082D1}"/>
              </a:ext>
            </a:extLst>
          </p:cNvPr>
          <p:cNvSpPr>
            <a:spLocks noGrp="1" noChangeArrowheads="1"/>
          </p:cNvSpPr>
          <p:nvPr>
            <p:ph type="body" idx="1"/>
          </p:nvPr>
        </p:nvSpPr>
        <p:spPr>
          <a:xfrm>
            <a:off x="685799" y="2286000"/>
            <a:ext cx="7928769" cy="4641271"/>
          </a:xfrm>
        </p:spPr>
        <p:txBody>
          <a:bodyPr wrap="square" lIns="0" tIns="0" rIns="0" bIns="0">
            <a:spAutoFit/>
          </a:bodyPr>
          <a:lstStyle/>
          <a:p>
            <a:pPr marL="457200" lvl="1" indent="-457200" defTabSz="381000" eaLnBrk="1" hangingPunct="1">
              <a:buFont typeface="Wingdings" panose="05000000000000000000" pitchFamily="2" charset="2"/>
              <a:buChar char="q"/>
              <a:defRPr/>
            </a:pPr>
            <a:r>
              <a:rPr lang="en-US" sz="2800" dirty="0"/>
              <a:t>E-mail Complaint and Civil Cover Sheet in PDF format before 4:00 p.m. Monday - Friday. </a:t>
            </a:r>
            <a:r>
              <a:rPr lang="en-US" sz="2800" i="1" dirty="0"/>
              <a:t>The clerk will not e-file the complaint. </a:t>
            </a:r>
          </a:p>
          <a:p>
            <a:pPr marL="457200" lvl="1" indent="-457200" defTabSz="381000" eaLnBrk="1" hangingPunct="1">
              <a:buFont typeface="Wingdings" panose="05000000000000000000" pitchFamily="2" charset="2"/>
              <a:buChar char="q"/>
              <a:defRPr/>
            </a:pPr>
            <a:r>
              <a:rPr lang="en-US" sz="2800" dirty="0"/>
              <a:t>The clerk will create a “shell” case in the docket, entering the case information, assigning a judge and case number, and adding the parties.</a:t>
            </a:r>
          </a:p>
          <a:p>
            <a:pPr marL="457200" lvl="1" indent="-457200" defTabSz="381000" eaLnBrk="1" hangingPunct="1">
              <a:buFont typeface="Wingdings" panose="05000000000000000000" pitchFamily="2" charset="2"/>
              <a:buChar char="q"/>
              <a:defRPr/>
            </a:pPr>
            <a:r>
              <a:rPr lang="en-US" sz="2800" dirty="0"/>
              <a:t>Emails received after 4:00 p.m. will not be opened until the next business morning.</a:t>
            </a:r>
          </a:p>
          <a:p>
            <a:pPr marL="457200" lvl="1" indent="-457200" defTabSz="381000" eaLnBrk="1" hangingPunct="1">
              <a:buFont typeface="Wingdings" panose="05000000000000000000" pitchFamily="2" charset="2"/>
              <a:buChar char="q"/>
              <a:defRPr/>
            </a:pPr>
            <a:endParaRPr lang="en-US" sz="3200" dirty="0"/>
          </a:p>
        </p:txBody>
      </p:sp>
    </p:spTree>
    <p:extLst>
      <p:ext uri="{BB962C8B-B14F-4D97-AF65-F5344CB8AC3E}">
        <p14:creationId xmlns:p14="http://schemas.microsoft.com/office/powerpoint/2010/main" val="734486802"/>
      </p:ext>
    </p:extLst>
  </p:cSld>
  <p:clrMapOvr>
    <a:masterClrMapping/>
  </p:clrMapOvr>
  <p:transition spd="slow" advClick="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D3D6-0AD5-47C1-88A8-35E73EAFB813}"/>
              </a:ext>
            </a:extLst>
          </p:cNvPr>
          <p:cNvSpPr>
            <a:spLocks noGrp="1"/>
          </p:cNvSpPr>
          <p:nvPr>
            <p:ph type="title"/>
          </p:nvPr>
        </p:nvSpPr>
        <p:spPr/>
        <p:txBody>
          <a:bodyPr/>
          <a:lstStyle/>
          <a:p>
            <a:pPr>
              <a:defRPr/>
            </a:pPr>
            <a:r>
              <a:rPr lang="en-US" dirty="0"/>
              <a:t>Filing a New Civil Case</a:t>
            </a:r>
          </a:p>
        </p:txBody>
      </p:sp>
      <p:sp>
        <p:nvSpPr>
          <p:cNvPr id="3" name="Content Placeholder 2">
            <a:extLst>
              <a:ext uri="{FF2B5EF4-FFF2-40B4-BE49-F238E27FC236}">
                <a16:creationId xmlns:a16="http://schemas.microsoft.com/office/drawing/2014/main" id="{A0653E6C-EB8E-4320-8D4D-38A3892C6D41}"/>
              </a:ext>
            </a:extLst>
          </p:cNvPr>
          <p:cNvSpPr>
            <a:spLocks noGrp="1"/>
          </p:cNvSpPr>
          <p:nvPr>
            <p:ph idx="1"/>
          </p:nvPr>
        </p:nvSpPr>
        <p:spPr>
          <a:xfrm>
            <a:off x="699248" y="2743200"/>
            <a:ext cx="7745505" cy="3200400"/>
          </a:xfrm>
        </p:spPr>
        <p:txBody>
          <a:bodyPr>
            <a:normAutofit/>
          </a:bodyPr>
          <a:lstStyle/>
          <a:p>
            <a:pPr marL="342900" lvl="2" indent="-342900">
              <a:buClr>
                <a:schemeClr val="hlink"/>
              </a:buClr>
              <a:defRPr/>
            </a:pPr>
            <a:r>
              <a:rPr lang="en-US" sz="2600" dirty="0"/>
              <a:t>The clerk’s office will enter a “Remark - New Case” event on the docket and a Notice of Electronic Filing (“NEF”) will be emailed to counsel.  The NEF will instruct counsel to file the Complaint and pay the filing fee by the end of the business day.  The filing fee is paid while in CM/ECF through Pay.gov.</a:t>
            </a:r>
          </a:p>
          <a:p>
            <a:pPr>
              <a:defRPr/>
            </a:pPr>
            <a:endParaRPr lang="en-US" dirty="0"/>
          </a:p>
        </p:txBody>
      </p:sp>
    </p:spTree>
    <p:extLst>
      <p:ext uri="{BB962C8B-B14F-4D97-AF65-F5344CB8AC3E}">
        <p14:creationId xmlns:p14="http://schemas.microsoft.com/office/powerpoint/2010/main" val="228241965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BA623-A08B-4AC4-849F-E8BAD1F2BCBE}"/>
              </a:ext>
            </a:extLst>
          </p:cNvPr>
          <p:cNvSpPr>
            <a:spLocks noGrp="1"/>
          </p:cNvSpPr>
          <p:nvPr>
            <p:ph type="title"/>
          </p:nvPr>
        </p:nvSpPr>
        <p:spPr>
          <a:xfrm>
            <a:off x="690039" y="685800"/>
            <a:ext cx="7754713" cy="1910716"/>
          </a:xfrm>
        </p:spPr>
        <p:txBody>
          <a:bodyPr/>
          <a:lstStyle/>
          <a:p>
            <a:pPr>
              <a:defRPr/>
            </a:pPr>
            <a:r>
              <a:rPr lang="en-US" dirty="0"/>
              <a:t>U.S. District Court</a:t>
            </a:r>
            <a:br>
              <a:rPr lang="en-US" dirty="0"/>
            </a:br>
            <a:r>
              <a:rPr lang="en-US" dirty="0"/>
              <a:t>District of Utah</a:t>
            </a:r>
          </a:p>
        </p:txBody>
      </p:sp>
      <p:pic>
        <p:nvPicPr>
          <p:cNvPr id="4099" name="Picture 2">
            <a:extLst>
              <a:ext uri="{FF2B5EF4-FFF2-40B4-BE49-F238E27FC236}">
                <a16:creationId xmlns:a16="http://schemas.microsoft.com/office/drawing/2014/main" id="{898B45C5-FB56-45CB-A8C3-71C8D86E6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020" y="2596516"/>
            <a:ext cx="54927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8731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A22A487-2F8B-40AC-A01A-E796412FE2C1}"/>
              </a:ext>
            </a:extLst>
          </p:cNvPr>
          <p:cNvSpPr>
            <a:spLocks noGrp="1" noChangeArrowheads="1"/>
          </p:cNvSpPr>
          <p:nvPr>
            <p:ph type="title"/>
          </p:nvPr>
        </p:nvSpPr>
        <p:spPr/>
        <p:txBody>
          <a:bodyPr/>
          <a:lstStyle/>
          <a:p>
            <a:pPr eaLnBrk="1" hangingPunct="1">
              <a:defRPr/>
            </a:pPr>
            <a:r>
              <a:rPr lang="en-US" sz="3200" dirty="0"/>
              <a:t>Filing a New Civil Case (Cont’d)</a:t>
            </a:r>
          </a:p>
        </p:txBody>
      </p:sp>
      <p:sp>
        <p:nvSpPr>
          <p:cNvPr id="79875" name="Rectangle 3">
            <a:extLst>
              <a:ext uri="{FF2B5EF4-FFF2-40B4-BE49-F238E27FC236}">
                <a16:creationId xmlns:a16="http://schemas.microsoft.com/office/drawing/2014/main" id="{0DFDD0B2-77C2-4289-A580-F8405E485AD8}"/>
              </a:ext>
            </a:extLst>
          </p:cNvPr>
          <p:cNvSpPr>
            <a:spLocks noGrp="1" noChangeArrowheads="1"/>
          </p:cNvSpPr>
          <p:nvPr>
            <p:ph type="body" idx="1"/>
          </p:nvPr>
        </p:nvSpPr>
        <p:spPr>
          <a:xfrm>
            <a:off x="152399" y="2286000"/>
            <a:ext cx="8292353" cy="4191000"/>
          </a:xfrm>
        </p:spPr>
        <p:txBody>
          <a:bodyPr>
            <a:normAutofit fontScale="92500" lnSpcReduction="20000"/>
          </a:bodyPr>
          <a:lstStyle/>
          <a:p>
            <a:pPr lvl="2">
              <a:defRPr/>
            </a:pPr>
            <a:r>
              <a:rPr lang="en-US" sz="2800" dirty="0"/>
              <a:t>The attorney must file the initiating documents as soon as possible after receiving electronic notification that the case has been opened.  </a:t>
            </a:r>
          </a:p>
          <a:p>
            <a:pPr lvl="2">
              <a:defRPr/>
            </a:pPr>
            <a:r>
              <a:rPr lang="en-US" sz="2800" dirty="0"/>
              <a:t>The attorney has until 11:59 p.m. on the date of filing to pay and upload initiating documents.</a:t>
            </a:r>
          </a:p>
          <a:p>
            <a:pPr lvl="2">
              <a:defRPr/>
            </a:pPr>
            <a:r>
              <a:rPr lang="en-US" sz="2800" u="sng" dirty="0"/>
              <a:t>The case is not considered opened until the fee is paid</a:t>
            </a:r>
            <a:r>
              <a:rPr lang="en-US" sz="2800" dirty="0"/>
              <a:t>. (Caution – if you pay the fee but don’t finish the filing, the case </a:t>
            </a:r>
            <a:r>
              <a:rPr lang="en-US" sz="2800" u="sng" dirty="0"/>
              <a:t>is not</a:t>
            </a:r>
            <a:r>
              <a:rPr lang="en-US" sz="2800" dirty="0"/>
              <a:t> filed.)</a:t>
            </a:r>
          </a:p>
          <a:p>
            <a:pPr lvl="2">
              <a:defRPr/>
            </a:pPr>
            <a:r>
              <a:rPr lang="en-US" sz="2800" dirty="0"/>
              <a:t>Summonses may be emailed to the clerk for electronic issuance once the case is filed. (see handout)</a:t>
            </a:r>
          </a:p>
          <a:p>
            <a:pPr marL="0" indent="0" eaLnBrk="1" hangingPunct="1">
              <a:buFont typeface="Wingdings" panose="05000000000000000000" pitchFamily="2" charset="2"/>
              <a:buNone/>
              <a:defRPr/>
            </a:pPr>
            <a:endParaRPr lang="en-US" sz="3200" dirty="0"/>
          </a:p>
        </p:txBody>
      </p:sp>
    </p:spTree>
    <p:extLst>
      <p:ext uri="{BB962C8B-B14F-4D97-AF65-F5344CB8AC3E}">
        <p14:creationId xmlns:p14="http://schemas.microsoft.com/office/powerpoint/2010/main" val="322406711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2512-CB2C-441A-B480-BD1E35314B45}"/>
              </a:ext>
            </a:extLst>
          </p:cNvPr>
          <p:cNvSpPr>
            <a:spLocks noGrp="1"/>
          </p:cNvSpPr>
          <p:nvPr>
            <p:ph type="title"/>
          </p:nvPr>
        </p:nvSpPr>
        <p:spPr/>
        <p:txBody>
          <a:bodyPr/>
          <a:lstStyle/>
          <a:p>
            <a:pPr>
              <a:defRPr/>
            </a:pPr>
            <a:endParaRPr lang="en-US" dirty="0"/>
          </a:p>
        </p:txBody>
      </p:sp>
      <p:sp>
        <p:nvSpPr>
          <p:cNvPr id="5" name="Content Placeholder 4">
            <a:extLst>
              <a:ext uri="{FF2B5EF4-FFF2-40B4-BE49-F238E27FC236}">
                <a16:creationId xmlns:a16="http://schemas.microsoft.com/office/drawing/2014/main" id="{130386F2-5EEE-4288-B8E7-CAB7D35FA520}"/>
              </a:ext>
            </a:extLst>
          </p:cNvPr>
          <p:cNvSpPr>
            <a:spLocks noGrp="1"/>
          </p:cNvSpPr>
          <p:nvPr>
            <p:ph idx="1"/>
          </p:nvPr>
        </p:nvSpPr>
        <p:spPr/>
        <p:txBody>
          <a:bodyPr/>
          <a:lstStyle/>
          <a:p>
            <a:pPr marL="0" indent="0">
              <a:buNone/>
              <a:defRPr/>
            </a:pPr>
            <a:endParaRPr lang="en-US" dirty="0"/>
          </a:p>
        </p:txBody>
      </p:sp>
      <p:pic>
        <p:nvPicPr>
          <p:cNvPr id="17412" name="Picture 2" descr="CM/ECF - U.S. District Court:utd - Mozilla Firefox">
            <a:extLst>
              <a:ext uri="{FF2B5EF4-FFF2-40B4-BE49-F238E27FC236}">
                <a16:creationId xmlns:a16="http://schemas.microsoft.com/office/drawing/2014/main" id="{E8B5275A-A387-4C8E-ACC0-3B267D790DA1}"/>
              </a:ext>
            </a:extLst>
          </p:cNvPr>
          <p:cNvPicPr>
            <a:picLocks noChangeAspect="1"/>
          </p:cNvPicPr>
          <p:nvPr/>
        </p:nvPicPr>
        <p:blipFill>
          <a:blip r:embed="rId2">
            <a:extLst>
              <a:ext uri="{28A0092B-C50C-407E-A947-70E740481C1C}">
                <a14:useLocalDpi xmlns:a14="http://schemas.microsoft.com/office/drawing/2010/main" val="0"/>
              </a:ext>
            </a:extLst>
          </a:blip>
          <a:srcRect t="6255" b="12758"/>
          <a:stretch>
            <a:fillRect/>
          </a:stretch>
        </p:blipFill>
        <p:spPr bwMode="auto">
          <a:xfrm>
            <a:off x="990600" y="228600"/>
            <a:ext cx="7010400"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51984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87841F-FDBB-409B-B99A-A6709FF6448C}"/>
              </a:ext>
            </a:extLst>
          </p:cNvPr>
          <p:cNvSpPr>
            <a:spLocks noGrp="1"/>
          </p:cNvSpPr>
          <p:nvPr>
            <p:ph type="title"/>
          </p:nvPr>
        </p:nvSpPr>
        <p:spPr/>
        <p:txBody>
          <a:bodyPr/>
          <a:lstStyle/>
          <a:p>
            <a:pPr>
              <a:defRPr/>
            </a:pPr>
            <a:r>
              <a:rPr lang="en-US" sz="2400" b="1" dirty="0">
                <a:effectLst/>
              </a:rPr>
              <a:t>UNITED STATES DISTRICT COURT DISTRICT OF UTAH</a:t>
            </a:r>
            <a:br>
              <a:rPr lang="en-US" sz="2400" b="1" dirty="0">
                <a:effectLst/>
              </a:rPr>
            </a:br>
            <a:r>
              <a:rPr lang="en-US" sz="2400" b="1" dirty="0">
                <a:effectLst/>
              </a:rPr>
              <a:t>CIVIL SUMMONS ISSUED ELECTRONICALLY</a:t>
            </a:r>
            <a:br>
              <a:rPr lang="en-US" sz="2400" b="1" dirty="0">
                <a:effectLst/>
              </a:rPr>
            </a:br>
            <a:endParaRPr lang="en-US" sz="2400" dirty="0"/>
          </a:p>
        </p:txBody>
      </p:sp>
      <p:sp>
        <p:nvSpPr>
          <p:cNvPr id="7" name="Content Placeholder 6">
            <a:extLst>
              <a:ext uri="{FF2B5EF4-FFF2-40B4-BE49-F238E27FC236}">
                <a16:creationId xmlns:a16="http://schemas.microsoft.com/office/drawing/2014/main" id="{E564DC9D-EBCD-4AA8-A719-203D1BB48915}"/>
              </a:ext>
            </a:extLst>
          </p:cNvPr>
          <p:cNvSpPr>
            <a:spLocks noGrp="1"/>
          </p:cNvSpPr>
          <p:nvPr>
            <p:ph idx="1"/>
          </p:nvPr>
        </p:nvSpPr>
        <p:spPr>
          <a:xfrm>
            <a:off x="451821" y="2057400"/>
            <a:ext cx="8229600" cy="4724400"/>
          </a:xfrm>
        </p:spPr>
        <p:txBody>
          <a:bodyPr>
            <a:normAutofit fontScale="92500"/>
          </a:bodyPr>
          <a:lstStyle/>
          <a:p>
            <a:pPr marL="0" indent="0">
              <a:buFont typeface="Wingdings" panose="05000000000000000000" pitchFamily="2" charset="2"/>
              <a:buNone/>
              <a:defRPr/>
            </a:pPr>
            <a:endParaRPr lang="en-US" sz="2000" b="1" dirty="0">
              <a:effectLst/>
            </a:endParaRPr>
          </a:p>
          <a:p>
            <a:pPr>
              <a:defRPr/>
            </a:pPr>
            <a:r>
              <a:rPr lang="en-US" dirty="0">
                <a:effectLst/>
              </a:rPr>
              <a:t>1. Counsel will prepare the civil summons using the </a:t>
            </a:r>
            <a:r>
              <a:rPr lang="en-US" b="1" dirty="0">
                <a:effectLst/>
              </a:rPr>
              <a:t>court's PDF version </a:t>
            </a:r>
            <a:r>
              <a:rPr lang="en-US" dirty="0">
                <a:effectLst/>
              </a:rPr>
              <a:t>located on the court's website at http://www.utd.uscourts.gov/forms/AO_440.pdf</a:t>
            </a:r>
          </a:p>
          <a:p>
            <a:pPr marL="0" indent="0">
              <a:buFont typeface="Wingdings" panose="05000000000000000000" pitchFamily="2" charset="2"/>
              <a:buNone/>
              <a:defRPr/>
            </a:pPr>
            <a:r>
              <a:rPr lang="en-US" dirty="0">
                <a:effectLst/>
              </a:rPr>
              <a:t>       (Note: do not use the WordPerfect version for an electronic 	summons)</a:t>
            </a:r>
          </a:p>
          <a:p>
            <a:pPr marL="0" indent="0">
              <a:buFont typeface="Wingdings" panose="05000000000000000000" pitchFamily="2" charset="2"/>
              <a:buNone/>
              <a:defRPr/>
            </a:pPr>
            <a:endParaRPr lang="en-US" dirty="0">
              <a:effectLst/>
            </a:endParaRPr>
          </a:p>
          <a:p>
            <a:pPr>
              <a:defRPr/>
            </a:pPr>
            <a:r>
              <a:rPr lang="en-US" dirty="0">
                <a:effectLst/>
              </a:rPr>
              <a:t>2. Counsel will email the prepared summons to the clerk's office: </a:t>
            </a:r>
            <a:r>
              <a:rPr lang="en-US" dirty="0">
                <a:effectLst/>
                <a:hlinkClick r:id="rId2"/>
              </a:rPr>
              <a:t>utdecf_clerk@utd.uscourts.gov</a:t>
            </a:r>
            <a:endParaRPr lang="en-US" dirty="0"/>
          </a:p>
          <a:p>
            <a:pPr>
              <a:defRPr/>
            </a:pPr>
            <a:endParaRPr lang="en-US" dirty="0">
              <a:effectLst/>
            </a:endParaRPr>
          </a:p>
          <a:p>
            <a:pPr>
              <a:defRPr/>
            </a:pPr>
            <a:r>
              <a:rPr lang="en-US" dirty="0">
                <a:effectLst/>
              </a:rPr>
              <a:t>3. The summons may be emailed to the clerk's office anytime after the complaint has been entered on the docket.</a:t>
            </a:r>
          </a:p>
        </p:txBody>
      </p:sp>
    </p:spTree>
    <p:extLst>
      <p:ext uri="{BB962C8B-B14F-4D97-AF65-F5344CB8AC3E}">
        <p14:creationId xmlns:p14="http://schemas.microsoft.com/office/powerpoint/2010/main" val="288816565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87841F-FDBB-409B-B99A-A6709FF6448C}"/>
              </a:ext>
            </a:extLst>
          </p:cNvPr>
          <p:cNvSpPr>
            <a:spLocks noGrp="1"/>
          </p:cNvSpPr>
          <p:nvPr>
            <p:ph type="title"/>
          </p:nvPr>
        </p:nvSpPr>
        <p:spPr/>
        <p:txBody>
          <a:bodyPr/>
          <a:lstStyle/>
          <a:p>
            <a:pPr>
              <a:defRPr/>
            </a:pPr>
            <a:r>
              <a:rPr lang="en-US" sz="2400" b="1" dirty="0">
                <a:effectLst/>
              </a:rPr>
              <a:t>UNITED STATES DISTRICT COURT DISTRICT OF UTAH</a:t>
            </a:r>
            <a:br>
              <a:rPr lang="en-US" sz="2400" b="1" dirty="0">
                <a:effectLst/>
              </a:rPr>
            </a:br>
            <a:r>
              <a:rPr lang="en-US" sz="2400" b="1" dirty="0">
                <a:effectLst/>
              </a:rPr>
              <a:t>CIVIL SUMMONS ISSUED ELECTRONICALLY</a:t>
            </a:r>
            <a:br>
              <a:rPr lang="en-US" sz="2400" b="1" dirty="0">
                <a:effectLst/>
              </a:rPr>
            </a:br>
            <a:endParaRPr lang="en-US" sz="2400" dirty="0"/>
          </a:p>
        </p:txBody>
      </p:sp>
      <p:sp>
        <p:nvSpPr>
          <p:cNvPr id="7" name="Content Placeholder 6">
            <a:extLst>
              <a:ext uri="{FF2B5EF4-FFF2-40B4-BE49-F238E27FC236}">
                <a16:creationId xmlns:a16="http://schemas.microsoft.com/office/drawing/2014/main" id="{E564DC9D-EBCD-4AA8-A719-203D1BB48915}"/>
              </a:ext>
            </a:extLst>
          </p:cNvPr>
          <p:cNvSpPr>
            <a:spLocks noGrp="1"/>
          </p:cNvSpPr>
          <p:nvPr>
            <p:ph idx="1"/>
          </p:nvPr>
        </p:nvSpPr>
        <p:spPr>
          <a:xfrm>
            <a:off x="451821" y="2057400"/>
            <a:ext cx="8229600" cy="4530725"/>
          </a:xfrm>
        </p:spPr>
        <p:txBody>
          <a:bodyPr>
            <a:normAutofit/>
          </a:bodyPr>
          <a:lstStyle/>
          <a:p>
            <a:pPr marL="0" indent="0">
              <a:buFont typeface="Wingdings" panose="05000000000000000000" pitchFamily="2" charset="2"/>
              <a:buNone/>
              <a:defRPr/>
            </a:pPr>
            <a:endParaRPr lang="en-US" sz="1200" b="1" dirty="0">
              <a:effectLst/>
            </a:endParaRPr>
          </a:p>
          <a:p>
            <a:pPr>
              <a:defRPr/>
            </a:pPr>
            <a:r>
              <a:rPr lang="en-US" dirty="0"/>
              <a:t>4</a:t>
            </a:r>
            <a:r>
              <a:rPr lang="en-US" dirty="0">
                <a:effectLst/>
              </a:rPr>
              <a:t>. Once the complaint has been entered on the docket, the summons will be issued electronically by the clerk's office and entered on the docket. </a:t>
            </a:r>
            <a:r>
              <a:rPr lang="en-US" u="sng" dirty="0">
                <a:effectLst/>
              </a:rPr>
              <a:t>Access to this entry will be restricted to case participants.</a:t>
            </a:r>
          </a:p>
          <a:p>
            <a:pPr>
              <a:defRPr/>
            </a:pPr>
            <a:endParaRPr lang="en-US" dirty="0">
              <a:effectLst/>
            </a:endParaRPr>
          </a:p>
          <a:p>
            <a:pPr>
              <a:defRPr/>
            </a:pPr>
            <a:r>
              <a:rPr lang="en-US" dirty="0"/>
              <a:t>5</a:t>
            </a:r>
            <a:r>
              <a:rPr lang="en-US" dirty="0">
                <a:effectLst/>
              </a:rPr>
              <a:t>. Counsel will receive a NEF with a link to the electronic summons. To access the summons, the attorney will be required to enter their E-filing (not PACER) login to verify their identity. The summons may then be printed to use for service.</a:t>
            </a:r>
          </a:p>
        </p:txBody>
      </p:sp>
    </p:spTree>
    <p:extLst>
      <p:ext uri="{BB962C8B-B14F-4D97-AF65-F5344CB8AC3E}">
        <p14:creationId xmlns:p14="http://schemas.microsoft.com/office/powerpoint/2010/main" val="302661181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AE0B-A290-4718-A434-F1F08BD3046D}"/>
              </a:ext>
            </a:extLst>
          </p:cNvPr>
          <p:cNvSpPr>
            <a:spLocks noGrp="1"/>
          </p:cNvSpPr>
          <p:nvPr>
            <p:ph type="title"/>
          </p:nvPr>
        </p:nvSpPr>
        <p:spPr/>
        <p:txBody>
          <a:bodyPr/>
          <a:lstStyle/>
          <a:p>
            <a:pPr>
              <a:defRPr/>
            </a:pPr>
            <a:endParaRPr lang="en-US"/>
          </a:p>
        </p:txBody>
      </p:sp>
      <p:sp>
        <p:nvSpPr>
          <p:cNvPr id="20483" name="TextBox 4">
            <a:extLst>
              <a:ext uri="{FF2B5EF4-FFF2-40B4-BE49-F238E27FC236}">
                <a16:creationId xmlns:a16="http://schemas.microsoft.com/office/drawing/2014/main" id="{4E91EBC3-11DE-42DA-ACD1-9605E770CC77}"/>
              </a:ext>
            </a:extLst>
          </p:cNvPr>
          <p:cNvSpPr txBox="1">
            <a:spLocks noChangeArrowheads="1"/>
          </p:cNvSpPr>
          <p:nvPr/>
        </p:nvSpPr>
        <p:spPr bwMode="auto">
          <a:xfrm>
            <a:off x="228600" y="1981200"/>
            <a:ext cx="121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t>Summons PDF document emailed to clerk’s office.</a:t>
            </a:r>
          </a:p>
        </p:txBody>
      </p:sp>
      <p:sp>
        <p:nvSpPr>
          <p:cNvPr id="4" name="Content Placeholder 3">
            <a:extLst>
              <a:ext uri="{FF2B5EF4-FFF2-40B4-BE49-F238E27FC236}">
                <a16:creationId xmlns:a16="http://schemas.microsoft.com/office/drawing/2014/main" id="{5437CEBE-08BC-407D-83FA-87E22ADC553D}"/>
              </a:ext>
            </a:extLst>
          </p:cNvPr>
          <p:cNvSpPr>
            <a:spLocks noGrp="1"/>
          </p:cNvSpPr>
          <p:nvPr>
            <p:ph idx="1"/>
          </p:nvPr>
        </p:nvSpPr>
        <p:spPr/>
        <p:txBody>
          <a:bodyPr/>
          <a:lstStyle/>
          <a:p>
            <a:pPr marL="0" indent="0">
              <a:buFont typeface="Wingdings" panose="05000000000000000000" pitchFamily="2" charset="2"/>
              <a:buNone/>
              <a:defRPr/>
            </a:pPr>
            <a:endParaRPr lang="en-US" dirty="0"/>
          </a:p>
        </p:txBody>
      </p:sp>
      <p:pic>
        <p:nvPicPr>
          <p:cNvPr id="20485" name="Picture 2" descr="Demo Summons.pdf - Adobe Acrobat">
            <a:extLst>
              <a:ext uri="{FF2B5EF4-FFF2-40B4-BE49-F238E27FC236}">
                <a16:creationId xmlns:a16="http://schemas.microsoft.com/office/drawing/2014/main" id="{E6786439-46C3-4E9C-9024-769D6A7746C5}"/>
              </a:ext>
            </a:extLst>
          </p:cNvPr>
          <p:cNvPicPr>
            <a:picLocks noChangeAspect="1"/>
          </p:cNvPicPr>
          <p:nvPr/>
        </p:nvPicPr>
        <p:blipFill>
          <a:blip r:embed="rId2">
            <a:extLst>
              <a:ext uri="{28A0092B-C50C-407E-A947-70E740481C1C}">
                <a14:useLocalDpi xmlns:a14="http://schemas.microsoft.com/office/drawing/2010/main" val="0"/>
              </a:ext>
            </a:extLst>
          </a:blip>
          <a:srcRect l="6940" t="12181" r="4317" b="3046"/>
          <a:stretch>
            <a:fillRect/>
          </a:stretch>
        </p:blipFill>
        <p:spPr bwMode="auto">
          <a:xfrm>
            <a:off x="1752600" y="176213"/>
            <a:ext cx="61722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60257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5E67-D004-44BD-AC05-143F52123B2B}"/>
              </a:ext>
            </a:extLst>
          </p:cNvPr>
          <p:cNvSpPr>
            <a:spLocks noGrp="1"/>
          </p:cNvSpPr>
          <p:nvPr>
            <p:ph type="title"/>
          </p:nvPr>
        </p:nvSpPr>
        <p:spPr/>
        <p:txBody>
          <a:bodyPr/>
          <a:lstStyle/>
          <a:p>
            <a:pPr>
              <a:defRPr/>
            </a:pPr>
            <a:endParaRPr lang="en-US"/>
          </a:p>
        </p:txBody>
      </p:sp>
      <p:sp>
        <p:nvSpPr>
          <p:cNvPr id="21507" name="TextBox 4">
            <a:extLst>
              <a:ext uri="{FF2B5EF4-FFF2-40B4-BE49-F238E27FC236}">
                <a16:creationId xmlns:a16="http://schemas.microsoft.com/office/drawing/2014/main" id="{380C7F6E-1F46-49B5-B715-BFF7457D9C4B}"/>
              </a:ext>
            </a:extLst>
          </p:cNvPr>
          <p:cNvSpPr txBox="1">
            <a:spLocks noChangeArrowheads="1"/>
          </p:cNvSpPr>
          <p:nvPr/>
        </p:nvSpPr>
        <p:spPr bwMode="auto">
          <a:xfrm>
            <a:off x="7086600" y="3505200"/>
            <a:ext cx="1676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t>Per privacy policy, only counsel added to the case will have access to see the document.</a:t>
            </a:r>
          </a:p>
        </p:txBody>
      </p:sp>
      <p:sp>
        <p:nvSpPr>
          <p:cNvPr id="21508" name="TextBox 5">
            <a:extLst>
              <a:ext uri="{FF2B5EF4-FFF2-40B4-BE49-F238E27FC236}">
                <a16:creationId xmlns:a16="http://schemas.microsoft.com/office/drawing/2014/main" id="{7EA3C144-6666-4C8F-9963-41E9DA6DA0C6}"/>
              </a:ext>
            </a:extLst>
          </p:cNvPr>
          <p:cNvSpPr txBox="1">
            <a:spLocks noChangeArrowheads="1"/>
          </p:cNvSpPr>
          <p:nvPr/>
        </p:nvSpPr>
        <p:spPr bwMode="auto">
          <a:xfrm>
            <a:off x="0" y="16764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t>Electronically issued and entered on case docket</a:t>
            </a:r>
          </a:p>
        </p:txBody>
      </p:sp>
      <p:sp>
        <p:nvSpPr>
          <p:cNvPr id="4" name="Content Placeholder 3">
            <a:extLst>
              <a:ext uri="{FF2B5EF4-FFF2-40B4-BE49-F238E27FC236}">
                <a16:creationId xmlns:a16="http://schemas.microsoft.com/office/drawing/2014/main" id="{18D398D3-5037-4A6A-B503-78368A1837B7}"/>
              </a:ext>
            </a:extLst>
          </p:cNvPr>
          <p:cNvSpPr>
            <a:spLocks noGrp="1"/>
          </p:cNvSpPr>
          <p:nvPr>
            <p:ph idx="1"/>
          </p:nvPr>
        </p:nvSpPr>
        <p:spPr/>
        <p:txBody>
          <a:bodyPr/>
          <a:lstStyle/>
          <a:p>
            <a:pPr>
              <a:defRPr/>
            </a:pPr>
            <a:endParaRPr lang="en-US"/>
          </a:p>
        </p:txBody>
      </p:sp>
      <p:pic>
        <p:nvPicPr>
          <p:cNvPr id="21510" name="Picture 2" descr="Demo Summons ISSUED.pdf - Adobe Acrobat">
            <a:extLst>
              <a:ext uri="{FF2B5EF4-FFF2-40B4-BE49-F238E27FC236}">
                <a16:creationId xmlns:a16="http://schemas.microsoft.com/office/drawing/2014/main" id="{C8500028-D274-47DA-85B4-C18F7A1043EF}"/>
              </a:ext>
            </a:extLst>
          </p:cNvPr>
          <p:cNvPicPr>
            <a:picLocks noChangeAspect="1"/>
          </p:cNvPicPr>
          <p:nvPr/>
        </p:nvPicPr>
        <p:blipFill>
          <a:blip r:embed="rId2">
            <a:extLst>
              <a:ext uri="{28A0092B-C50C-407E-A947-70E740481C1C}">
                <a14:useLocalDpi xmlns:a14="http://schemas.microsoft.com/office/drawing/2010/main" val="0"/>
              </a:ext>
            </a:extLst>
          </a:blip>
          <a:srcRect l="5847" t="10207" r="3879" b="2716"/>
          <a:stretch>
            <a:fillRect/>
          </a:stretch>
        </p:blipFill>
        <p:spPr bwMode="auto">
          <a:xfrm>
            <a:off x="1524000" y="106363"/>
            <a:ext cx="542925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55513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A418-4DC1-4F83-9C47-A143350A90E7}"/>
              </a:ext>
            </a:extLst>
          </p:cNvPr>
          <p:cNvSpPr>
            <a:spLocks noGrp="1"/>
          </p:cNvSpPr>
          <p:nvPr>
            <p:ph type="title"/>
          </p:nvPr>
        </p:nvSpPr>
        <p:spPr/>
        <p:txBody>
          <a:bodyPr/>
          <a:lstStyle/>
          <a:p>
            <a:pPr>
              <a:defRPr/>
            </a:pPr>
            <a:r>
              <a:rPr lang="en-US" dirty="0"/>
              <a:t>PACER DEMO</a:t>
            </a:r>
          </a:p>
        </p:txBody>
      </p:sp>
      <p:sp>
        <p:nvSpPr>
          <p:cNvPr id="3" name="Content Placeholder 2">
            <a:extLst>
              <a:ext uri="{FF2B5EF4-FFF2-40B4-BE49-F238E27FC236}">
                <a16:creationId xmlns:a16="http://schemas.microsoft.com/office/drawing/2014/main" id="{7CE016A5-5418-4BD2-9E02-A18991697E0D}"/>
              </a:ext>
            </a:extLst>
          </p:cNvPr>
          <p:cNvSpPr>
            <a:spLocks noGrp="1"/>
          </p:cNvSpPr>
          <p:nvPr>
            <p:ph idx="1"/>
          </p:nvPr>
        </p:nvSpPr>
        <p:spPr/>
        <p:txBody>
          <a:bodyPr/>
          <a:lstStyle/>
          <a:p>
            <a:pPr marL="0" indent="0">
              <a:buFont typeface="Wingdings" panose="05000000000000000000" pitchFamily="2" charset="2"/>
              <a:buNone/>
              <a:defRPr/>
            </a:pPr>
            <a:endParaRPr lang="en-US" dirty="0"/>
          </a:p>
          <a:p>
            <a:pPr>
              <a:defRPr/>
            </a:pPr>
            <a:endParaRPr lang="en-US" dirty="0"/>
          </a:p>
        </p:txBody>
      </p:sp>
      <p:pic>
        <p:nvPicPr>
          <p:cNvPr id="5" name="Picture 4" descr="CM/ECF - U.S. District Court:utd-Query - Google Chrome">
            <a:extLst>
              <a:ext uri="{FF2B5EF4-FFF2-40B4-BE49-F238E27FC236}">
                <a16:creationId xmlns:a16="http://schemas.microsoft.com/office/drawing/2014/main" id="{BD5C9394-F5E8-400E-998D-817E983C2C63}"/>
              </a:ext>
            </a:extLst>
          </p:cNvPr>
          <p:cNvPicPr>
            <a:picLocks noChangeAspect="1"/>
          </p:cNvPicPr>
          <p:nvPr/>
        </p:nvPicPr>
        <p:blipFill rotWithShape="1">
          <a:blip r:embed="rId2">
            <a:extLst>
              <a:ext uri="{28A0092B-C50C-407E-A947-70E740481C1C}">
                <a14:useLocalDpi xmlns:a14="http://schemas.microsoft.com/office/drawing/2010/main" val="0"/>
              </a:ext>
            </a:extLst>
          </a:blip>
          <a:srcRect t="13332" b="6667"/>
          <a:stretch/>
        </p:blipFill>
        <p:spPr>
          <a:xfrm>
            <a:off x="391625" y="914400"/>
            <a:ext cx="8360749" cy="5486400"/>
          </a:xfrm>
          <a:prstGeom prst="rect">
            <a:avLst/>
          </a:prstGeom>
        </p:spPr>
      </p:pic>
      <p:pic>
        <p:nvPicPr>
          <p:cNvPr id="7" name="Picture 6" descr="CM/ECF - U.S. District Court:utd-Reports - Google Chrome">
            <a:extLst>
              <a:ext uri="{FF2B5EF4-FFF2-40B4-BE49-F238E27FC236}">
                <a16:creationId xmlns:a16="http://schemas.microsoft.com/office/drawing/2014/main" id="{99CF7C24-3793-43E7-9E32-5E628C671743}"/>
              </a:ext>
            </a:extLst>
          </p:cNvPr>
          <p:cNvPicPr>
            <a:picLocks noChangeAspect="1"/>
          </p:cNvPicPr>
          <p:nvPr/>
        </p:nvPicPr>
        <p:blipFill rotWithShape="1">
          <a:blip r:embed="rId3">
            <a:extLst>
              <a:ext uri="{28A0092B-C50C-407E-A947-70E740481C1C}">
                <a14:useLocalDpi xmlns:a14="http://schemas.microsoft.com/office/drawing/2010/main" val="0"/>
              </a:ext>
            </a:extLst>
          </a:blip>
          <a:srcRect t="13333" r="18101" b="54445"/>
          <a:stretch/>
        </p:blipFill>
        <p:spPr>
          <a:xfrm>
            <a:off x="1142933" y="2743200"/>
            <a:ext cx="6847375" cy="2209800"/>
          </a:xfrm>
          <a:prstGeom prst="rect">
            <a:avLst/>
          </a:prstGeom>
        </p:spPr>
      </p:pic>
    </p:spTree>
    <p:extLst>
      <p:ext uri="{BB962C8B-B14F-4D97-AF65-F5344CB8AC3E}">
        <p14:creationId xmlns:p14="http://schemas.microsoft.com/office/powerpoint/2010/main" val="791311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E-Filing Tips</a:t>
            </a:r>
          </a:p>
        </p:txBody>
      </p:sp>
      <p:sp>
        <p:nvSpPr>
          <p:cNvPr id="5" name="Text Placeholder 4"/>
          <p:cNvSpPr>
            <a:spLocks noGrp="1"/>
          </p:cNvSpPr>
          <p:nvPr>
            <p:ph type="body" idx="1"/>
          </p:nvPr>
        </p:nvSpPr>
        <p:spPr/>
        <p:txBody>
          <a:bodyPr>
            <a:normAutofit/>
          </a:bodyPr>
          <a:lstStyle/>
          <a:p>
            <a:r>
              <a:rPr lang="en-US" sz="3600" dirty="0"/>
              <a:t>How to Help Yourself </a:t>
            </a:r>
          </a:p>
        </p:txBody>
      </p:sp>
    </p:spTree>
    <p:extLst>
      <p:ext uri="{BB962C8B-B14F-4D97-AF65-F5344CB8AC3E}">
        <p14:creationId xmlns:p14="http://schemas.microsoft.com/office/powerpoint/2010/main" val="2250057863"/>
      </p:ext>
    </p:extLst>
  </p:cSld>
  <p:clrMapOvr>
    <a:masterClrMapping/>
  </p:clrMapOvr>
  <p:transition spd="slow">
    <p:push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2200"/>
            <a:ext cx="8153400" cy="3962400"/>
          </a:xfrm>
        </p:spPr>
        <p:txBody>
          <a:bodyPr>
            <a:normAutofit fontScale="85000" lnSpcReduction="20000"/>
          </a:bodyPr>
          <a:lstStyle/>
          <a:p>
            <a:pPr marL="514350" indent="-514350">
              <a:buFont typeface="Wingdings" pitchFamily="2" charset="2"/>
              <a:buAutoNum type="arabicPeriod"/>
            </a:pPr>
            <a:endParaRPr lang="en-US" dirty="0"/>
          </a:p>
          <a:p>
            <a:pPr marL="514350" indent="-514350">
              <a:lnSpc>
                <a:spcPct val="120000"/>
              </a:lnSpc>
              <a:buFont typeface="Wingdings" pitchFamily="2" charset="2"/>
              <a:buAutoNum type="arabicPeriod"/>
            </a:pPr>
            <a:r>
              <a:rPr lang="en-US" dirty="0"/>
              <a:t>Be prepared to e-file.  Take the training, get your log in, be sure you keep your membership active. </a:t>
            </a:r>
          </a:p>
          <a:p>
            <a:pPr marL="514350" indent="-514350">
              <a:lnSpc>
                <a:spcPct val="120000"/>
              </a:lnSpc>
              <a:buFont typeface="Wingdings" pitchFamily="2" charset="2"/>
              <a:buAutoNum type="arabicPeriod"/>
            </a:pPr>
            <a:r>
              <a:rPr lang="en-US" dirty="0"/>
              <a:t>Use the Search feature, or call the Help Desk. </a:t>
            </a:r>
          </a:p>
          <a:p>
            <a:pPr marL="514350" indent="-514350">
              <a:lnSpc>
                <a:spcPct val="120000"/>
              </a:lnSpc>
              <a:buFont typeface="Wingdings" pitchFamily="2" charset="2"/>
              <a:buAutoNum type="arabicPeriod"/>
            </a:pPr>
            <a:endParaRPr lang="en-US" dirty="0"/>
          </a:p>
          <a:p>
            <a:pPr marL="514350" indent="-514350">
              <a:lnSpc>
                <a:spcPct val="120000"/>
              </a:lnSpc>
              <a:buFont typeface="Wingdings" pitchFamily="2" charset="2"/>
              <a:buAutoNum type="arabicPeriod"/>
            </a:pPr>
            <a:endParaRPr lang="en-US" dirty="0"/>
          </a:p>
          <a:p>
            <a:pPr marL="514350" indent="-514350">
              <a:lnSpc>
                <a:spcPct val="120000"/>
              </a:lnSpc>
              <a:buFont typeface="Wingdings" pitchFamily="2" charset="2"/>
              <a:buAutoNum type="arabicPeriod"/>
            </a:pPr>
            <a:endParaRPr lang="en-US" dirty="0"/>
          </a:p>
          <a:p>
            <a:pPr marL="514350" indent="-514350">
              <a:lnSpc>
                <a:spcPct val="120000"/>
              </a:lnSpc>
              <a:buFont typeface="Wingdings" pitchFamily="2" charset="2"/>
              <a:buAutoNum type="arabicPeriod"/>
            </a:pPr>
            <a:r>
              <a:rPr lang="en-US" dirty="0"/>
              <a:t>Enter own appearance; do not file for other attorneys, unless you are on the case. Otherwise, you will be added to the case.</a:t>
            </a:r>
          </a:p>
          <a:p>
            <a:pPr marL="514350" indent="-514350">
              <a:lnSpc>
                <a:spcPct val="120000"/>
              </a:lnSpc>
              <a:buFont typeface="Wingdings" pitchFamily="2" charset="2"/>
              <a:buAutoNum type="arabicPeriod"/>
            </a:pPr>
            <a:r>
              <a:rPr lang="en-US" dirty="0"/>
              <a:t>Use approved internet browsers (Internet Explorer, Firefox best;  Google Chrome does not work well with CM/ECF) </a:t>
            </a:r>
          </a:p>
          <a:p>
            <a:pPr marL="514350" indent="-514350">
              <a:buFont typeface="Wingdings" pitchFamily="2" charset="2"/>
              <a:buAutoNum type="arabicPeriod"/>
            </a:pPr>
            <a:endParaRPr lang="en-US" dirty="0"/>
          </a:p>
          <a:p>
            <a:pPr marL="514350" indent="-514350">
              <a:buFont typeface="Wingdings" pitchFamily="2" charset="2"/>
              <a:buAutoNum type="arabicPeriod"/>
            </a:pPr>
            <a:endParaRPr lang="en-US" dirty="0"/>
          </a:p>
          <a:p>
            <a:pPr marL="514350" indent="-514350">
              <a:buFont typeface="Wingdings" pitchFamily="2" charset="2"/>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None/>
            </a:pPr>
            <a:endParaRPr lang="en-US" dirty="0"/>
          </a:p>
        </p:txBody>
      </p:sp>
      <p:sp>
        <p:nvSpPr>
          <p:cNvPr id="2" name="Title 1"/>
          <p:cNvSpPr>
            <a:spLocks noGrp="1"/>
          </p:cNvSpPr>
          <p:nvPr>
            <p:ph type="title"/>
          </p:nvPr>
        </p:nvSpPr>
        <p:spPr>
          <a:xfrm>
            <a:off x="457200" y="762000"/>
            <a:ext cx="8229600" cy="868362"/>
          </a:xfrm>
        </p:spPr>
        <p:txBody>
          <a:bodyPr>
            <a:noAutofit/>
          </a:bodyPr>
          <a:lstStyle/>
          <a:p>
            <a:r>
              <a:rPr lang="en-US" sz="4000" dirty="0"/>
              <a:t>E-Filing Tips</a:t>
            </a:r>
          </a:p>
        </p:txBody>
      </p:sp>
      <p:cxnSp>
        <p:nvCxnSpPr>
          <p:cNvPr id="6" name="Straight Arrow Connector 5"/>
          <p:cNvCxnSpPr/>
          <p:nvPr/>
        </p:nvCxnSpPr>
        <p:spPr>
          <a:xfrm>
            <a:off x="2319606" y="3703659"/>
            <a:ext cx="381000"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1521024838"/>
              </p:ext>
            </p:extLst>
          </p:nvPr>
        </p:nvGraphicFramePr>
        <p:xfrm>
          <a:off x="1143000" y="4084659"/>
          <a:ext cx="3810000" cy="938068"/>
        </p:xfrm>
        <a:graphic>
          <a:graphicData uri="http://schemas.openxmlformats.org/presentationml/2006/ole">
            <mc:AlternateContent xmlns:mc="http://schemas.openxmlformats.org/markup-compatibility/2006">
              <mc:Choice xmlns:v="urn:schemas-microsoft-com:vml" Requires="v">
                <p:oleObj spid="_x0000_s1062" name="Drawing" r:id="rId3" imgW="5029200" imgH="1238400" progId="Presentations.Drawing.15">
                  <p:embed/>
                </p:oleObj>
              </mc:Choice>
              <mc:Fallback>
                <p:oleObj name="Drawing" r:id="rId3" imgW="5029200" imgH="1238400" progId="Presentations.Drawing.15">
                  <p:embed/>
                  <p:pic>
                    <p:nvPicPr>
                      <p:cNvPr id="0" name=""/>
                      <p:cNvPicPr/>
                      <p:nvPr/>
                    </p:nvPicPr>
                    <p:blipFill>
                      <a:blip r:embed="rId4"/>
                      <a:stretch>
                        <a:fillRect/>
                      </a:stretch>
                    </p:blipFill>
                    <p:spPr>
                      <a:xfrm>
                        <a:off x="1143000" y="4084659"/>
                        <a:ext cx="3810000" cy="938068"/>
                      </a:xfrm>
                      <a:prstGeom prst="rect">
                        <a:avLst/>
                      </a:prstGeom>
                    </p:spPr>
                  </p:pic>
                </p:oleObj>
              </mc:Fallback>
            </mc:AlternateContent>
          </a:graphicData>
        </a:graphic>
      </p:graphicFrame>
      <p:sp>
        <p:nvSpPr>
          <p:cNvPr id="5" name="Rectangle 4"/>
          <p:cNvSpPr/>
          <p:nvPr/>
        </p:nvSpPr>
        <p:spPr>
          <a:xfrm>
            <a:off x="5252390" y="3685516"/>
            <a:ext cx="3106940" cy="1200329"/>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Help Desk:</a:t>
            </a:r>
          </a:p>
          <a:p>
            <a:pPr algn="ctr"/>
            <a:r>
              <a:rPr lang="en-US" sz="2400" dirty="0">
                <a:ln w="0"/>
                <a:solidFill>
                  <a:schemeClr val="accent1"/>
                </a:solidFill>
                <a:effectLst>
                  <a:outerShdw blurRad="38100" dist="25400" dir="5400000" algn="ctr" rotWithShape="0">
                    <a:srgbClr val="6E747A">
                      <a:alpha val="43000"/>
                    </a:srgbClr>
                  </a:outerShdw>
                </a:effectLst>
              </a:rPr>
              <a:t>8:30 a.m. to 4:30 p.m. </a:t>
            </a:r>
          </a:p>
          <a:p>
            <a:pPr algn="ctr"/>
            <a:r>
              <a:rPr lang="en-US" sz="2400" dirty="0">
                <a:ln w="0"/>
                <a:solidFill>
                  <a:schemeClr val="accent1"/>
                </a:solidFill>
                <a:effectLst>
                  <a:outerShdw blurRad="38100" dist="25400" dir="5400000" algn="ctr" rotWithShape="0">
                    <a:srgbClr val="6E747A">
                      <a:alpha val="43000"/>
                    </a:srgbClr>
                  </a:outerShdw>
                </a:effectLst>
              </a:rPr>
              <a:t> 801-524-6100</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1+ppt_h/2"/>
                                          </p:val>
                                        </p:tav>
                                      </p:tavLst>
                                    </p:anim>
                                    <p:set>
                                      <p:cBhvr>
                                        <p:cTn id="34" dur="1" fill="hold">
                                          <p:stCondLst>
                                            <p:cond delay="499"/>
                                          </p:stCondLst>
                                        </p:cTn>
                                        <p:tgtEl>
                                          <p:spTgt spid="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5"/>
                                        </p:tgtEl>
                                        <p:attrNameLst>
                                          <p:attrName>ppt_x</p:attrName>
                                        </p:attrNameLst>
                                      </p:cBhvr>
                                      <p:tavLst>
                                        <p:tav tm="0">
                                          <p:val>
                                            <p:strVal val="ppt_x"/>
                                          </p:val>
                                        </p:tav>
                                        <p:tav tm="100000">
                                          <p:val>
                                            <p:strVal val="ppt_x"/>
                                          </p:val>
                                        </p:tav>
                                      </p:tavLst>
                                    </p:anim>
                                    <p:anim calcmode="lin" valueType="num">
                                      <p:cBhvr additive="base">
                                        <p:cTn id="41" dur="500"/>
                                        <p:tgtEl>
                                          <p:spTgt spid="5"/>
                                        </p:tgtEl>
                                        <p:attrNameLst>
                                          <p:attrName>ppt_y</p:attrName>
                                        </p:attrNameLst>
                                      </p:cBhvr>
                                      <p:tavLst>
                                        <p:tav tm="0">
                                          <p:val>
                                            <p:strVal val="ppt_y"/>
                                          </p:val>
                                        </p:tav>
                                        <p:tav tm="100000">
                                          <p:val>
                                            <p:strVal val="1+ppt_h/2"/>
                                          </p:val>
                                        </p:tav>
                                      </p:tavLst>
                                    </p:anim>
                                    <p:set>
                                      <p:cBhvr>
                                        <p:cTn id="42" dur="1" fill="hold">
                                          <p:stCondLst>
                                            <p:cond delay="499"/>
                                          </p:stCondLst>
                                        </p:cTn>
                                        <p:tgtEl>
                                          <p:spTgt spid="5"/>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38400"/>
            <a:ext cx="8229600" cy="3962400"/>
          </a:xfrm>
        </p:spPr>
        <p:txBody>
          <a:bodyPr>
            <a:normAutofit fontScale="92500" lnSpcReduction="10000"/>
          </a:bodyPr>
          <a:lstStyle/>
          <a:p>
            <a:pPr marL="0" indent="0">
              <a:buNone/>
            </a:pPr>
            <a:endParaRPr lang="en-US" dirty="0"/>
          </a:p>
          <a:p>
            <a:pPr marL="457200" indent="-457200">
              <a:buFont typeface="+mj-lt"/>
              <a:buAutoNum type="arabicPeriod" startAt="5"/>
            </a:pPr>
            <a:r>
              <a:rPr lang="en-US" dirty="0"/>
              <a:t>Review your documents before filing.</a:t>
            </a:r>
          </a:p>
          <a:p>
            <a:pPr marL="457200" indent="-457200">
              <a:buFont typeface="+mj-lt"/>
              <a:buAutoNum type="arabicPeriod" startAt="5"/>
            </a:pPr>
            <a:endParaRPr lang="en-US" dirty="0"/>
          </a:p>
          <a:p>
            <a:pPr marL="457200" indent="-457200">
              <a:buFont typeface="+mj-lt"/>
              <a:buAutoNum type="arabicPeriod" startAt="5"/>
            </a:pPr>
            <a:r>
              <a:rPr lang="en-US" dirty="0"/>
              <a:t>Select only the parties you are filing for (e.g. – Stipulated Motion: only select party you represent). </a:t>
            </a:r>
          </a:p>
          <a:p>
            <a:pPr marL="457200" indent="-457200">
              <a:buFont typeface="+mj-lt"/>
              <a:buAutoNum type="arabicPeriod" startAt="5"/>
            </a:pPr>
            <a:endParaRPr lang="en-US" dirty="0"/>
          </a:p>
          <a:p>
            <a:pPr marL="457200" indent="-457200">
              <a:buFont typeface="+mj-lt"/>
              <a:buAutoNum type="arabicPeriod" startAt="5"/>
            </a:pPr>
            <a:r>
              <a:rPr lang="en-US" dirty="0"/>
              <a:t>Don’t scan documents if you can help it. Use word processor to create documents and convert to PDFs.</a:t>
            </a:r>
          </a:p>
          <a:p>
            <a:pPr marL="457200" indent="-457200">
              <a:buFont typeface="+mj-lt"/>
              <a:buAutoNum type="arabicPeriod" startAt="5"/>
            </a:pPr>
            <a:endParaRPr lang="en-US" dirty="0"/>
          </a:p>
          <a:p>
            <a:pPr marL="457200" indent="-457200">
              <a:buFont typeface="+mj-lt"/>
              <a:buAutoNum type="arabicPeriod" startAt="5"/>
            </a:pPr>
            <a:r>
              <a:rPr lang="en-US" dirty="0"/>
              <a:t>Exhibits – describe each attachment and keep them broken out into manageable sizes. </a:t>
            </a:r>
          </a:p>
          <a:p>
            <a:pPr marL="514350" indent="-514350">
              <a:buAutoNum type="arabicPeriod" startAt="5"/>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xfrm>
            <a:off x="457200" y="762000"/>
            <a:ext cx="8229600" cy="868362"/>
          </a:xfrm>
        </p:spPr>
        <p:txBody>
          <a:bodyPr>
            <a:noAutofit/>
          </a:bodyPr>
          <a:lstStyle/>
          <a:p>
            <a:r>
              <a:rPr lang="en-US" sz="4000" dirty="0"/>
              <a:t>E-Filing Tips </a:t>
            </a:r>
          </a:p>
        </p:txBody>
      </p:sp>
      <p:pic>
        <p:nvPicPr>
          <p:cNvPr id="4" name="Picture 3"/>
          <p:cNvPicPr>
            <a:picLocks noChangeAspect="1"/>
          </p:cNvPicPr>
          <p:nvPr/>
        </p:nvPicPr>
        <p:blipFill rotWithShape="1">
          <a:blip r:embed="rId2"/>
          <a:srcRect l="-626" r="6673" b="9127"/>
          <a:stretch/>
        </p:blipFill>
        <p:spPr>
          <a:xfrm>
            <a:off x="228600" y="2819400"/>
            <a:ext cx="8686800" cy="2426043"/>
          </a:xfrm>
          <a:prstGeom prst="rect">
            <a:avLst/>
          </a:prstGeom>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4"/>
                                        </p:tgtEl>
                                        <p:attrNameLst>
                                          <p:attrName>ppt_x</p:attrName>
                                        </p:attrNameLst>
                                      </p:cBhvr>
                                      <p:tavLst>
                                        <p:tav tm="0">
                                          <p:val>
                                            <p:strVal val="ppt_x"/>
                                          </p:val>
                                        </p:tav>
                                        <p:tav tm="100000">
                                          <p:val>
                                            <p:strVal val="ppt_x"/>
                                          </p:val>
                                        </p:tav>
                                      </p:tavLst>
                                    </p:anim>
                                    <p:anim calcmode="lin" valueType="num">
                                      <p:cBhvr additive="base">
                                        <p:cTn id="36" dur="500"/>
                                        <p:tgtEl>
                                          <p:spTgt spid="4"/>
                                        </p:tgtEl>
                                        <p:attrNameLst>
                                          <p:attrName>ppt_y</p:attrName>
                                        </p:attrNameLst>
                                      </p:cBhvr>
                                      <p:tavLst>
                                        <p:tav tm="0">
                                          <p:val>
                                            <p:strVal val="ppt_y"/>
                                          </p:val>
                                        </p:tav>
                                        <p:tav tm="100000">
                                          <p:val>
                                            <p:strVal val="1+ppt_h/2"/>
                                          </p:val>
                                        </p:tav>
                                      </p:tavLst>
                                    </p:anim>
                                    <p:set>
                                      <p:cBhvr>
                                        <p:cTn id="3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0835-547D-4E80-AA80-4B15260FC786}"/>
              </a:ext>
            </a:extLst>
          </p:cNvPr>
          <p:cNvSpPr>
            <a:spLocks noGrp="1"/>
          </p:cNvSpPr>
          <p:nvPr>
            <p:ph type="title"/>
          </p:nvPr>
        </p:nvSpPr>
        <p:spPr/>
        <p:txBody>
          <a:bodyPr/>
          <a:lstStyle/>
          <a:p>
            <a:pPr>
              <a:defRPr/>
            </a:pPr>
            <a:r>
              <a:rPr lang="en-US" dirty="0"/>
              <a:t>U.S. District Court</a:t>
            </a:r>
          </a:p>
        </p:txBody>
      </p:sp>
      <p:sp>
        <p:nvSpPr>
          <p:cNvPr id="3" name="Content Placeholder 2">
            <a:extLst>
              <a:ext uri="{FF2B5EF4-FFF2-40B4-BE49-F238E27FC236}">
                <a16:creationId xmlns:a16="http://schemas.microsoft.com/office/drawing/2014/main" id="{0CBBE122-D25E-479E-A77F-123C088978B1}"/>
              </a:ext>
            </a:extLst>
          </p:cNvPr>
          <p:cNvSpPr>
            <a:spLocks noGrp="1"/>
          </p:cNvSpPr>
          <p:nvPr>
            <p:ph idx="1"/>
          </p:nvPr>
        </p:nvSpPr>
        <p:spPr/>
        <p:txBody>
          <a:bodyPr/>
          <a:lstStyle/>
          <a:p>
            <a:pPr>
              <a:defRPr/>
            </a:pPr>
            <a:r>
              <a:rPr lang="en-US" sz="2800" dirty="0"/>
              <a:t>Part of the 10</a:t>
            </a:r>
            <a:r>
              <a:rPr lang="en-US" sz="2800" baseline="30000" dirty="0"/>
              <a:t>th</a:t>
            </a:r>
            <a:r>
              <a:rPr lang="en-US" sz="2800" dirty="0"/>
              <a:t> Circuit centered in Denver</a:t>
            </a:r>
          </a:p>
          <a:p>
            <a:pPr lvl="1">
              <a:defRPr/>
            </a:pPr>
            <a:r>
              <a:rPr lang="en-US" sz="2400" dirty="0"/>
              <a:t>Utah, Wyoming, Colorado, New Mexico, Kansas, Oklahoma</a:t>
            </a:r>
          </a:p>
          <a:p>
            <a:pPr>
              <a:defRPr/>
            </a:pPr>
            <a:r>
              <a:rPr lang="en-US" sz="2800" dirty="0"/>
              <a:t>4 Active District Judges</a:t>
            </a:r>
          </a:p>
          <a:p>
            <a:pPr>
              <a:defRPr/>
            </a:pPr>
            <a:r>
              <a:rPr lang="en-US" sz="2800" dirty="0"/>
              <a:t>1 Vacancy</a:t>
            </a:r>
          </a:p>
          <a:p>
            <a:pPr>
              <a:defRPr/>
            </a:pPr>
            <a:r>
              <a:rPr lang="en-US" sz="2800" dirty="0"/>
              <a:t>6 Senior District Judges</a:t>
            </a:r>
          </a:p>
          <a:p>
            <a:pPr>
              <a:defRPr/>
            </a:pPr>
            <a:r>
              <a:rPr lang="en-US" sz="2800" dirty="0"/>
              <a:t>5 Magistrate Judges (including 1 in St. George)</a:t>
            </a:r>
          </a:p>
          <a:p>
            <a:pPr>
              <a:defRPr/>
            </a:pPr>
            <a:endParaRPr lang="en-US" dirty="0"/>
          </a:p>
        </p:txBody>
      </p:sp>
    </p:spTree>
    <p:extLst>
      <p:ext uri="{BB962C8B-B14F-4D97-AF65-F5344CB8AC3E}">
        <p14:creationId xmlns:p14="http://schemas.microsoft.com/office/powerpoint/2010/main" val="182231409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05001"/>
            <a:ext cx="7745505" cy="4800600"/>
          </a:xfrm>
        </p:spPr>
        <p:txBody>
          <a:bodyPr>
            <a:normAutofit fontScale="85000" lnSpcReduction="10000"/>
          </a:bodyPr>
          <a:lstStyle/>
          <a:p>
            <a:pPr marL="457200" indent="-457200">
              <a:buFont typeface="+mj-lt"/>
              <a:buAutoNum type="arabicPeriod" startAt="8"/>
            </a:pPr>
            <a:endParaRPr lang="en-US" dirty="0"/>
          </a:p>
          <a:p>
            <a:pPr marL="457200" indent="-457200">
              <a:lnSpc>
                <a:spcPct val="120000"/>
              </a:lnSpc>
              <a:buFont typeface="+mj-lt"/>
              <a:buAutoNum type="arabicPeriod" startAt="9"/>
            </a:pPr>
            <a:r>
              <a:rPr lang="en-US" dirty="0"/>
              <a:t>Use hyperlinks – can link to case law, entries in your case or other cases, even an exhibit you are adding as an attachment.</a:t>
            </a:r>
          </a:p>
          <a:p>
            <a:pPr marL="457200" indent="-457200">
              <a:lnSpc>
                <a:spcPct val="120000"/>
              </a:lnSpc>
              <a:buFont typeface="+mj-lt"/>
              <a:buAutoNum type="arabicPeriod" startAt="9"/>
            </a:pPr>
            <a:r>
              <a:rPr lang="en-US" dirty="0"/>
              <a:t>Choose most specific filing event (i.e.: Motion for Extension of Time v. Motion for Extension of Time to File Response/Reply).</a:t>
            </a:r>
          </a:p>
          <a:p>
            <a:pPr marL="457200" indent="-457200">
              <a:buFont typeface="+mj-lt"/>
              <a:buAutoNum type="arabicPeriod" startAt="9"/>
            </a:pPr>
            <a:endParaRPr lang="en-US" dirty="0"/>
          </a:p>
          <a:p>
            <a:pPr marL="457200" indent="-457200">
              <a:buFont typeface="+mj-lt"/>
              <a:buAutoNum type="arabicPeriod" startAt="9"/>
            </a:pPr>
            <a:r>
              <a:rPr lang="en-US" dirty="0"/>
              <a:t> </a:t>
            </a:r>
            <a:r>
              <a:rPr lang="en-US" b="1" dirty="0"/>
              <a:t>MOTIONS </a:t>
            </a:r>
            <a:endParaRPr lang="en-US" dirty="0"/>
          </a:p>
          <a:p>
            <a:pPr lvl="1">
              <a:buFont typeface="Wingdings" panose="05000000000000000000" pitchFamily="2" charset="2"/>
              <a:buChar char="§"/>
            </a:pPr>
            <a:r>
              <a:rPr lang="en-US" dirty="0"/>
              <a:t>Any request/petition seeking action by the court should be filed as a Motion. </a:t>
            </a:r>
          </a:p>
          <a:p>
            <a:pPr lvl="1">
              <a:buFont typeface="Wingdings" panose="05000000000000000000" pitchFamily="2" charset="2"/>
              <a:buChar char="§"/>
            </a:pPr>
            <a:r>
              <a:rPr lang="en-US" dirty="0"/>
              <a:t>Stipulations should be filed as Motions and you should add “Stipulated” into the text. Do not use the “Stipulation” event for motions. </a:t>
            </a:r>
          </a:p>
          <a:p>
            <a:pPr lvl="1">
              <a:buFont typeface="Wingdings" panose="05000000000000000000" pitchFamily="2" charset="2"/>
              <a:buChar char="§"/>
            </a:pPr>
            <a:r>
              <a:rPr lang="en-US" dirty="0"/>
              <a:t>If requesting multiple or alternative reliefs, select all applicable motion types. </a:t>
            </a:r>
            <a:endParaRPr lang="en-US" b="1" dirty="0"/>
          </a:p>
        </p:txBody>
      </p:sp>
      <p:sp>
        <p:nvSpPr>
          <p:cNvPr id="3" name="Title 2"/>
          <p:cNvSpPr>
            <a:spLocks noGrp="1"/>
          </p:cNvSpPr>
          <p:nvPr>
            <p:ph type="title"/>
          </p:nvPr>
        </p:nvSpPr>
        <p:spPr/>
        <p:txBody>
          <a:bodyPr/>
          <a:lstStyle/>
          <a:p>
            <a:r>
              <a:rPr lang="en-US" dirty="0"/>
              <a:t>E-Filing Tips</a:t>
            </a:r>
          </a:p>
        </p:txBody>
      </p:sp>
    </p:spTree>
    <p:extLst>
      <p:ext uri="{BB962C8B-B14F-4D97-AF65-F5344CB8AC3E}">
        <p14:creationId xmlns:p14="http://schemas.microsoft.com/office/powerpoint/2010/main" val="1707292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lnSpcReduction="10000"/>
          </a:bodyPr>
          <a:lstStyle/>
          <a:p>
            <a:pPr marL="457200" indent="-457200">
              <a:buFont typeface="+mj-lt"/>
              <a:buAutoNum type="arabicPeriod" startAt="12"/>
            </a:pPr>
            <a:r>
              <a:rPr lang="en-US" dirty="0"/>
              <a:t>Sealed Documents in Civil Cases</a:t>
            </a:r>
          </a:p>
          <a:p>
            <a:pPr lvl="1"/>
            <a:r>
              <a:rPr lang="en-US" dirty="0"/>
              <a:t>New Addition to CM/ECF – implemented in December 2017</a:t>
            </a:r>
          </a:p>
          <a:p>
            <a:pPr lvl="1"/>
            <a:r>
              <a:rPr lang="en-US" dirty="0"/>
              <a:t>File REDACTED version of document in CM/ECF.</a:t>
            </a:r>
          </a:p>
          <a:p>
            <a:pPr lvl="1"/>
            <a:r>
              <a:rPr lang="en-US" dirty="0"/>
              <a:t>File Motion for Leave to File Sealed Document.</a:t>
            </a:r>
          </a:p>
          <a:p>
            <a:pPr lvl="1"/>
            <a:r>
              <a:rPr lang="en-US" dirty="0"/>
              <a:t>File SEALED version of document in CM/ECF using Sealed Document event.</a:t>
            </a:r>
          </a:p>
          <a:p>
            <a:pPr lvl="1"/>
            <a:r>
              <a:rPr lang="en-US" dirty="0"/>
              <a:t>Sealed documents will appear on the docket but will not be viewable on PACER.</a:t>
            </a:r>
          </a:p>
          <a:p>
            <a:pPr lvl="1"/>
            <a:r>
              <a:rPr lang="en-US" dirty="0"/>
              <a:t>Filing a sealed document will trigger a NEF to be sent to all parties, but parties will not have access to sealed filings. </a:t>
            </a:r>
          </a:p>
          <a:p>
            <a:pPr lvl="2"/>
            <a:r>
              <a:rPr lang="en-US" dirty="0"/>
              <a:t>Still need to serve other parties.</a:t>
            </a:r>
          </a:p>
        </p:txBody>
      </p:sp>
      <p:sp>
        <p:nvSpPr>
          <p:cNvPr id="3" name="Title 2"/>
          <p:cNvSpPr>
            <a:spLocks noGrp="1"/>
          </p:cNvSpPr>
          <p:nvPr>
            <p:ph type="title"/>
          </p:nvPr>
        </p:nvSpPr>
        <p:spPr/>
        <p:txBody>
          <a:bodyPr/>
          <a:lstStyle/>
          <a:p>
            <a:r>
              <a:rPr lang="en-US" dirty="0"/>
              <a:t>E-Filing Tips</a:t>
            </a:r>
          </a:p>
        </p:txBody>
      </p:sp>
    </p:spTree>
    <p:extLst>
      <p:ext uri="{BB962C8B-B14F-4D97-AF65-F5344CB8AC3E}">
        <p14:creationId xmlns:p14="http://schemas.microsoft.com/office/powerpoint/2010/main" val="272305345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t>Practice Pointers</a:t>
            </a:r>
          </a:p>
        </p:txBody>
      </p:sp>
      <p:sp>
        <p:nvSpPr>
          <p:cNvPr id="5" name="Text Placeholder 4"/>
          <p:cNvSpPr>
            <a:spLocks noGrp="1"/>
          </p:cNvSpPr>
          <p:nvPr>
            <p:ph type="body" idx="1"/>
          </p:nvPr>
        </p:nvSpPr>
        <p:spPr/>
        <p:txBody>
          <a:bodyPr>
            <a:normAutofit/>
          </a:bodyPr>
          <a:lstStyle/>
          <a:p>
            <a:r>
              <a:rPr lang="en-US" sz="3600" dirty="0"/>
              <a:t>Filings, Rules, and Procedures</a:t>
            </a:r>
          </a:p>
        </p:txBody>
      </p:sp>
    </p:spTree>
    <p:extLst>
      <p:ext uri="{BB962C8B-B14F-4D97-AF65-F5344CB8AC3E}">
        <p14:creationId xmlns:p14="http://schemas.microsoft.com/office/powerpoint/2010/main" val="4161107641"/>
      </p:ext>
    </p:extLst>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229600" cy="4648200"/>
          </a:xfrm>
        </p:spPr>
        <p:txBody>
          <a:bodyPr>
            <a:normAutofit lnSpcReduction="10000"/>
          </a:bodyPr>
          <a:lstStyle/>
          <a:p>
            <a:pPr marL="514350" indent="-514350">
              <a:buAutoNum type="arabicPeriod"/>
            </a:pPr>
            <a:endParaRPr lang="en-US" dirty="0"/>
          </a:p>
          <a:p>
            <a:pPr marL="514350" indent="-514350">
              <a:lnSpc>
                <a:spcPct val="110000"/>
              </a:lnSpc>
              <a:buAutoNum type="arabicPeriod"/>
            </a:pPr>
            <a:r>
              <a:rPr lang="en-US" dirty="0"/>
              <a:t>Become familiar with the court’s website.  </a:t>
            </a:r>
            <a:r>
              <a:rPr lang="en-US" dirty="0">
                <a:hlinkClick r:id="rId2"/>
              </a:rPr>
              <a:t>(www.utd.uscourts.gov)</a:t>
            </a:r>
            <a:endParaRPr lang="en-US" dirty="0"/>
          </a:p>
          <a:p>
            <a:pPr marL="514350" indent="-514350">
              <a:lnSpc>
                <a:spcPct val="110000"/>
              </a:lnSpc>
              <a:buAutoNum type="arabicPeriod"/>
            </a:pPr>
            <a:r>
              <a:rPr lang="en-US" dirty="0"/>
              <a:t>Read through the Federal Rules and the Local Rules.  They change fairly often.</a:t>
            </a:r>
          </a:p>
          <a:p>
            <a:pPr marL="514350" indent="-514350">
              <a:lnSpc>
                <a:spcPct val="110000"/>
              </a:lnSpc>
              <a:buFont typeface="Wingdings" pitchFamily="2" charset="2"/>
              <a:buAutoNum type="arabicPeriod"/>
            </a:pPr>
            <a:r>
              <a:rPr lang="en-US" dirty="0"/>
              <a:t>Stay on top of deadlines. Be familiar with response and reply deadlines, and pay attention to deadlines set in trial orders.</a:t>
            </a:r>
          </a:p>
          <a:p>
            <a:pPr marL="514350" indent="-514350">
              <a:lnSpc>
                <a:spcPct val="110000"/>
              </a:lnSpc>
              <a:buFont typeface="Wingdings" pitchFamily="2" charset="2"/>
              <a:buAutoNum type="arabicPeriod"/>
            </a:pPr>
            <a:r>
              <a:rPr lang="en-US" dirty="0"/>
              <a:t>District judge, magistrate judge - who is assigned to your case and in what capacity? Send proposed orders to the appropriate chambers.</a:t>
            </a:r>
          </a:p>
          <a:p>
            <a:pPr marL="514350" indent="-514350">
              <a:buFont typeface="Wingdings" pitchFamily="2" charset="2"/>
              <a:buAutoNum type="arabicPeriod"/>
            </a:pPr>
            <a:endParaRPr lang="en-US" dirty="0"/>
          </a:p>
          <a:p>
            <a:pPr marL="514350" indent="-514350">
              <a:buAutoNum type="arabicPeriod"/>
            </a:pPr>
            <a:endParaRPr lang="en-US" dirty="0"/>
          </a:p>
        </p:txBody>
      </p:sp>
      <p:sp>
        <p:nvSpPr>
          <p:cNvPr id="2" name="Title 1"/>
          <p:cNvSpPr>
            <a:spLocks noGrp="1"/>
          </p:cNvSpPr>
          <p:nvPr>
            <p:ph type="title"/>
          </p:nvPr>
        </p:nvSpPr>
        <p:spPr>
          <a:xfrm>
            <a:off x="457200" y="685800"/>
            <a:ext cx="8229600" cy="868362"/>
          </a:xfrm>
        </p:spPr>
        <p:txBody>
          <a:bodyPr>
            <a:noAutofit/>
          </a:bodyPr>
          <a:lstStyle/>
          <a:p>
            <a:r>
              <a:rPr lang="en-US" sz="3600" dirty="0"/>
              <a:t>Federal Court Practice Pointers</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62200"/>
            <a:ext cx="7745505" cy="3733800"/>
          </a:xfrm>
        </p:spPr>
        <p:txBody>
          <a:bodyPr>
            <a:normAutofit lnSpcReduction="10000"/>
          </a:bodyPr>
          <a:lstStyle/>
          <a:p>
            <a:pPr marL="514350" indent="-514350">
              <a:buFont typeface="Wingdings" pitchFamily="2" charset="2"/>
              <a:buAutoNum type="arabicPeriod" startAt="5"/>
            </a:pPr>
            <a:r>
              <a:rPr lang="en-US" dirty="0"/>
              <a:t>Scheduling – contact the appropriate judge’s courtroom deputy clerk to schedule hearings. </a:t>
            </a:r>
          </a:p>
          <a:p>
            <a:pPr marL="514350" indent="-514350">
              <a:buFont typeface="Wingdings" pitchFamily="2" charset="2"/>
              <a:buAutoNum type="arabicPeriod" startAt="5"/>
            </a:pPr>
            <a:r>
              <a:rPr lang="en-US" dirty="0"/>
              <a:t>Email with cc’s to all parties and make joint telephone calls as often as possible.</a:t>
            </a:r>
          </a:p>
          <a:p>
            <a:pPr marL="514350" indent="-514350">
              <a:buFont typeface="Wingdings" pitchFamily="2" charset="2"/>
              <a:buAutoNum type="arabicPeriod" startAt="5"/>
            </a:pPr>
            <a:r>
              <a:rPr lang="en-US" dirty="0"/>
              <a:t>Motions – The court generally does not read motions until they are fully briefed.</a:t>
            </a:r>
          </a:p>
          <a:p>
            <a:pPr marL="514350" indent="-514350">
              <a:buFont typeface="Wingdings" pitchFamily="2" charset="2"/>
              <a:buAutoNum type="arabicPeriod" startAt="5"/>
            </a:pPr>
            <a:r>
              <a:rPr lang="en-US" dirty="0"/>
              <a:t>Check the assigned judge’s practices and procedures on the court website.  For example, some judges want paper courtesy copies and others do not.  </a:t>
            </a:r>
          </a:p>
          <a:p>
            <a:pPr marL="514350" indent="-514350">
              <a:buFont typeface="Wingdings" pitchFamily="2" charset="2"/>
              <a:buAutoNum type="arabicPeriod" startAt="5"/>
            </a:pPr>
            <a:endParaRPr lang="en-US" dirty="0"/>
          </a:p>
          <a:p>
            <a:pPr marL="514350" indent="-514350">
              <a:buFont typeface="Wingdings" pitchFamily="2" charset="2"/>
              <a:buAutoNum type="arabicPeriod" startAt="5"/>
            </a:pPr>
            <a:endParaRPr lang="en-US" dirty="0"/>
          </a:p>
          <a:p>
            <a:pPr marL="514350" indent="-514350">
              <a:buFont typeface="Wingdings" pitchFamily="2" charset="2"/>
              <a:buAutoNum type="arabicPeriod" startAt="5"/>
            </a:pPr>
            <a:endParaRPr lang="en-US" dirty="0"/>
          </a:p>
          <a:p>
            <a:pPr marL="514350" indent="-514350">
              <a:buAutoNum type="arabicPeriod" startAt="5"/>
            </a:pPr>
            <a:endParaRPr lang="en-US" dirty="0"/>
          </a:p>
        </p:txBody>
      </p:sp>
      <p:sp>
        <p:nvSpPr>
          <p:cNvPr id="2" name="Title 1"/>
          <p:cNvSpPr>
            <a:spLocks noGrp="1"/>
          </p:cNvSpPr>
          <p:nvPr>
            <p:ph type="title"/>
          </p:nvPr>
        </p:nvSpPr>
        <p:spPr/>
        <p:txBody>
          <a:bodyPr>
            <a:noAutofit/>
          </a:bodyPr>
          <a:lstStyle/>
          <a:p>
            <a:r>
              <a:rPr lang="en-US" sz="3600" dirty="0"/>
              <a:t>Federal Court Practice Pointers</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3739BE5-1521-41A0-BA81-349CFCF77A84}"/>
              </a:ext>
            </a:extLst>
          </p:cNvPr>
          <p:cNvSpPr>
            <a:spLocks noGrp="1" noChangeArrowheads="1"/>
          </p:cNvSpPr>
          <p:nvPr>
            <p:ph type="title"/>
          </p:nvPr>
        </p:nvSpPr>
        <p:spPr>
          <a:xfrm>
            <a:off x="598488" y="495300"/>
            <a:ext cx="7947025" cy="676275"/>
          </a:xfrm>
        </p:spPr>
        <p:txBody>
          <a:bodyPr lIns="0" tIns="0" rIns="0" bIns="0">
            <a:spAutoFit/>
          </a:bodyPr>
          <a:lstStyle/>
          <a:p>
            <a:pPr defTabSz="381000" eaLnBrk="1" hangingPunct="1">
              <a:defRPr/>
            </a:pPr>
            <a:r>
              <a:rPr lang="en-US" dirty="0"/>
              <a:t>Court Website</a:t>
            </a:r>
          </a:p>
        </p:txBody>
      </p:sp>
      <p:sp>
        <p:nvSpPr>
          <p:cNvPr id="8195" name="Rectangle 3">
            <a:extLst>
              <a:ext uri="{FF2B5EF4-FFF2-40B4-BE49-F238E27FC236}">
                <a16:creationId xmlns:a16="http://schemas.microsoft.com/office/drawing/2014/main" id="{4B816C61-6C16-4587-AAF2-76ECC5A16389}"/>
              </a:ext>
            </a:extLst>
          </p:cNvPr>
          <p:cNvSpPr>
            <a:spLocks noGrp="1" noChangeArrowheads="1"/>
          </p:cNvSpPr>
          <p:nvPr>
            <p:ph type="body" idx="1"/>
          </p:nvPr>
        </p:nvSpPr>
        <p:spPr>
          <a:xfrm>
            <a:off x="600076" y="1888190"/>
            <a:ext cx="7945437" cy="2776145"/>
          </a:xfrm>
        </p:spPr>
        <p:txBody>
          <a:bodyPr lIns="0" tIns="0" rIns="0" bIns="0">
            <a:spAutoFit/>
          </a:bodyPr>
          <a:lstStyle/>
          <a:p>
            <a:pPr lvl="1" defTabSz="381000" eaLnBrk="1" hangingPunct="1">
              <a:buFont typeface="Wingdings" panose="05000000000000000000" pitchFamily="2" charset="2"/>
              <a:buNone/>
              <a:defRPr/>
            </a:pPr>
            <a:endParaRPr lang="en-US" dirty="0"/>
          </a:p>
          <a:p>
            <a:pPr lvl="1" defTabSz="381000" eaLnBrk="1" hangingPunct="1">
              <a:buFont typeface="Wingdings" panose="05000000000000000000" pitchFamily="2" charset="2"/>
              <a:buNone/>
              <a:defRPr/>
            </a:pPr>
            <a:r>
              <a:rPr lang="en-US" dirty="0"/>
              <a:t>Training and Reference Materials Always Available</a:t>
            </a:r>
          </a:p>
          <a:p>
            <a:pPr lvl="1" defTabSz="381000" eaLnBrk="1" hangingPunct="1">
              <a:buFont typeface="Wingdings" panose="05000000000000000000" pitchFamily="2" charset="2"/>
              <a:buNone/>
              <a:defRPr/>
            </a:pPr>
            <a:endParaRPr lang="en-US" dirty="0"/>
          </a:p>
          <a:p>
            <a:pPr lvl="1" defTabSz="381000" eaLnBrk="1" hangingPunct="1">
              <a:buFont typeface="Wingdings" panose="05000000000000000000" pitchFamily="2" charset="2"/>
              <a:buNone/>
              <a:defRPr/>
            </a:pPr>
            <a:r>
              <a:rPr lang="en-US" dirty="0"/>
              <a:t>News and Announcements</a:t>
            </a:r>
          </a:p>
          <a:p>
            <a:pPr lvl="1" defTabSz="381000" eaLnBrk="1" hangingPunct="1">
              <a:buFont typeface="Wingdings" panose="05000000000000000000" pitchFamily="2" charset="2"/>
              <a:buNone/>
              <a:defRPr/>
            </a:pPr>
            <a:endParaRPr lang="en-US" dirty="0"/>
          </a:p>
          <a:p>
            <a:pPr lvl="1" algn="ctr" defTabSz="381000" eaLnBrk="1" hangingPunct="1">
              <a:buFont typeface="Wingdings" panose="05000000000000000000" pitchFamily="2" charset="2"/>
              <a:buNone/>
              <a:defRPr/>
            </a:pPr>
            <a:r>
              <a:rPr lang="en-US" dirty="0">
                <a:solidFill>
                  <a:schemeClr val="bg1">
                    <a:lumMod val="20000"/>
                    <a:lumOff val="80000"/>
                  </a:schemeClr>
                </a:solidFill>
                <a:hlinkClick r:id="rId2"/>
              </a:rPr>
              <a:t>www.utd.uscourts.gov</a:t>
            </a:r>
            <a:endParaRPr lang="en-US" dirty="0">
              <a:solidFill>
                <a:schemeClr val="bg1">
                  <a:lumMod val="20000"/>
                  <a:lumOff val="80000"/>
                </a:schemeClr>
              </a:solidFill>
            </a:endParaRPr>
          </a:p>
          <a:p>
            <a:pPr lvl="1" defTabSz="381000" eaLnBrk="1" hangingPunct="1">
              <a:buFont typeface="Wingdings" panose="05000000000000000000" pitchFamily="2" charset="2"/>
              <a:buNone/>
              <a:defRPr/>
            </a:pPr>
            <a:r>
              <a:rPr lang="en-US" dirty="0"/>
              <a:t> </a:t>
            </a:r>
          </a:p>
        </p:txBody>
      </p:sp>
    </p:spTree>
    <p:extLst>
      <p:ext uri="{BB962C8B-B14F-4D97-AF65-F5344CB8AC3E}">
        <p14:creationId xmlns:p14="http://schemas.microsoft.com/office/powerpoint/2010/main" val="1382847361"/>
      </p:ext>
    </p:extLst>
  </p:cSld>
  <p:clrMapOvr>
    <a:masterClrMapping/>
  </p:clrMapOvr>
  <p:transition spd="slow" advClick="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a:t>Questions?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240246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DC05-0182-4F3D-A2A0-BD446639F474}"/>
              </a:ext>
            </a:extLst>
          </p:cNvPr>
          <p:cNvSpPr>
            <a:spLocks noGrp="1"/>
          </p:cNvSpPr>
          <p:nvPr>
            <p:ph type="title"/>
          </p:nvPr>
        </p:nvSpPr>
        <p:spPr/>
        <p:txBody>
          <a:bodyPr/>
          <a:lstStyle/>
          <a:p>
            <a:pPr>
              <a:defRPr/>
            </a:pPr>
            <a:r>
              <a:rPr lang="en-US" dirty="0"/>
              <a:t>District of Utah</a:t>
            </a:r>
          </a:p>
        </p:txBody>
      </p:sp>
      <p:sp>
        <p:nvSpPr>
          <p:cNvPr id="3" name="Content Placeholder 2">
            <a:extLst>
              <a:ext uri="{FF2B5EF4-FFF2-40B4-BE49-F238E27FC236}">
                <a16:creationId xmlns:a16="http://schemas.microsoft.com/office/drawing/2014/main" id="{86BBCB4D-41D3-4DA4-AFCA-305BB0336470}"/>
              </a:ext>
            </a:extLst>
          </p:cNvPr>
          <p:cNvSpPr>
            <a:spLocks noGrp="1"/>
          </p:cNvSpPr>
          <p:nvPr>
            <p:ph idx="1"/>
          </p:nvPr>
        </p:nvSpPr>
        <p:spPr>
          <a:xfrm>
            <a:off x="228600" y="2209800"/>
            <a:ext cx="7745505" cy="3877815"/>
          </a:xfrm>
        </p:spPr>
        <p:txBody>
          <a:bodyPr>
            <a:normAutofit lnSpcReduction="10000"/>
          </a:bodyPr>
          <a:lstStyle/>
          <a:p>
            <a:pPr>
              <a:defRPr/>
            </a:pPr>
            <a:r>
              <a:rPr lang="en-US" dirty="0"/>
              <a:t>District of Utah – consists of entire state </a:t>
            </a:r>
          </a:p>
          <a:p>
            <a:pPr>
              <a:defRPr/>
            </a:pPr>
            <a:r>
              <a:rPr lang="en-US" dirty="0"/>
              <a:t>2 divisions: Northern and Central</a:t>
            </a:r>
          </a:p>
          <a:p>
            <a:pPr lvl="1">
              <a:defRPr/>
            </a:pPr>
            <a:r>
              <a:rPr lang="en-US" dirty="0"/>
              <a:t>Northern</a:t>
            </a:r>
          </a:p>
          <a:p>
            <a:pPr lvl="2">
              <a:defRPr/>
            </a:pPr>
            <a:r>
              <a:rPr lang="en-US" dirty="0"/>
              <a:t>Box Elder, Cache, Rich, </a:t>
            </a:r>
          </a:p>
          <a:p>
            <a:pPr marL="914400" lvl="2" indent="0">
              <a:buFont typeface="Wingdings" panose="05000000000000000000" pitchFamily="2" charset="2"/>
              <a:buNone/>
              <a:defRPr/>
            </a:pPr>
            <a:r>
              <a:rPr lang="en-US" dirty="0"/>
              <a:t>Weber, Davis, Morgan</a:t>
            </a:r>
          </a:p>
          <a:p>
            <a:pPr lvl="1">
              <a:defRPr/>
            </a:pPr>
            <a:r>
              <a:rPr lang="en-US" dirty="0"/>
              <a:t>Central – all others</a:t>
            </a:r>
          </a:p>
          <a:p>
            <a:pPr lvl="2">
              <a:defRPr/>
            </a:pPr>
            <a:r>
              <a:rPr lang="en-US" dirty="0"/>
              <a:t>Southern Region: </a:t>
            </a:r>
          </a:p>
          <a:p>
            <a:pPr lvl="3">
              <a:defRPr/>
            </a:pPr>
            <a:r>
              <a:rPr lang="en-US" dirty="0"/>
              <a:t>Millard, Sanpete, Sevier,</a:t>
            </a:r>
          </a:p>
          <a:p>
            <a:pPr marL="1371600" lvl="3" indent="0">
              <a:buFont typeface="Wingdings" panose="05000000000000000000" pitchFamily="2" charset="2"/>
              <a:buNone/>
              <a:defRPr/>
            </a:pPr>
            <a:r>
              <a:rPr lang="en-US" dirty="0"/>
              <a:t>Emery, Grand, Beaver, Piute, </a:t>
            </a:r>
          </a:p>
          <a:p>
            <a:pPr marL="1371600" lvl="3" indent="0">
              <a:buFont typeface="Wingdings" panose="05000000000000000000" pitchFamily="2" charset="2"/>
              <a:buNone/>
              <a:defRPr/>
            </a:pPr>
            <a:r>
              <a:rPr lang="en-US" dirty="0"/>
              <a:t>Wayne, Iron, Garfield, San Juan</a:t>
            </a:r>
          </a:p>
          <a:p>
            <a:pPr marL="1371600" lvl="3" indent="0">
              <a:buFont typeface="Wingdings" panose="05000000000000000000" pitchFamily="2" charset="2"/>
              <a:buNone/>
              <a:defRPr/>
            </a:pPr>
            <a:r>
              <a:rPr lang="en-US" dirty="0"/>
              <a:t>Washington, and Kane</a:t>
            </a:r>
          </a:p>
          <a:p>
            <a:pPr>
              <a:defRPr/>
            </a:pPr>
            <a:endParaRPr lang="en-US" dirty="0"/>
          </a:p>
          <a:p>
            <a:pPr>
              <a:defRPr/>
            </a:pPr>
            <a:endParaRPr lang="en-US" dirty="0"/>
          </a:p>
          <a:p>
            <a:pPr>
              <a:defRPr/>
            </a:pPr>
            <a:endParaRPr lang="en-US" dirty="0"/>
          </a:p>
        </p:txBody>
      </p:sp>
      <p:pic>
        <p:nvPicPr>
          <p:cNvPr id="6148" name="Picture 7" descr="Utah Regional Map">
            <a:extLst>
              <a:ext uri="{FF2B5EF4-FFF2-40B4-BE49-F238E27FC236}">
                <a16:creationId xmlns:a16="http://schemas.microsoft.com/office/drawing/2014/main" id="{D7DC70A8-48DF-49BF-965D-BDF96B1A0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53416"/>
            <a:ext cx="34290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7284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t>Structure</a:t>
            </a:r>
            <a:endParaRPr lang="en-US" dirty="0"/>
          </a:p>
        </p:txBody>
      </p:sp>
      <p:sp>
        <p:nvSpPr>
          <p:cNvPr id="5" name="Text Placeholder 4"/>
          <p:cNvSpPr>
            <a:spLocks noGrp="1"/>
          </p:cNvSpPr>
          <p:nvPr>
            <p:ph type="body" idx="1"/>
          </p:nvPr>
        </p:nvSpPr>
        <p:spPr/>
        <p:txBody>
          <a:bodyPr>
            <a:noAutofit/>
          </a:bodyPr>
          <a:lstStyle/>
          <a:p>
            <a:r>
              <a:rPr lang="en-US" sz="3200" dirty="0"/>
              <a:t>District of Utah</a:t>
            </a:r>
          </a:p>
          <a:p>
            <a:r>
              <a:rPr lang="en-US" sz="3200" dirty="0"/>
              <a:t>Chambers and </a:t>
            </a:r>
          </a:p>
          <a:p>
            <a:r>
              <a:rPr lang="en-US" sz="3200" dirty="0"/>
              <a:t>Clerk’s Office</a:t>
            </a:r>
          </a:p>
        </p:txBody>
      </p:sp>
    </p:spTree>
    <p:extLst>
      <p:ext uri="{BB962C8B-B14F-4D97-AF65-F5344CB8AC3E}">
        <p14:creationId xmlns:p14="http://schemas.microsoft.com/office/powerpoint/2010/main" val="27033819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52400" y="533400"/>
            <a:ext cx="8839200" cy="5867400"/>
          </a:xfrm>
          <a:prstGeom prst="rect">
            <a:avLst/>
          </a:prstGeom>
          <a:noFill/>
          <a:ln w="9525">
            <a:noFill/>
            <a:miter lim="800000"/>
            <a:headEnd/>
            <a:tailEnd/>
          </a:ln>
        </p:spPr>
      </p:pic>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8600" y="609600"/>
            <a:ext cx="8666846" cy="5562600"/>
          </a:xfrm>
          <a:prstGeom prst="rect">
            <a:avLst/>
          </a:prstGeom>
          <a:noFill/>
          <a:ln w="9525">
            <a:noFill/>
            <a:miter lim="800000"/>
            <a:headEnd/>
            <a:tailEnd/>
          </a:ln>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825425" cy="652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6F9C00E-9BE6-4761-9ACD-DBCCA5AD610E}"/>
              </a:ext>
            </a:extLst>
          </p:cNvPr>
          <p:cNvSpPr txBox="1"/>
          <p:nvPr/>
        </p:nvSpPr>
        <p:spPr>
          <a:xfrm>
            <a:off x="1905000" y="2057400"/>
            <a:ext cx="1524000" cy="369332"/>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Operations</a:t>
            </a:r>
          </a:p>
        </p:txBody>
      </p:sp>
      <p:sp>
        <p:nvSpPr>
          <p:cNvPr id="4" name="TextBox 3">
            <a:extLst>
              <a:ext uri="{FF2B5EF4-FFF2-40B4-BE49-F238E27FC236}">
                <a16:creationId xmlns:a16="http://schemas.microsoft.com/office/drawing/2014/main" id="{35162FF6-8472-4BCD-AC0C-E0A75F0D02F6}"/>
              </a:ext>
            </a:extLst>
          </p:cNvPr>
          <p:cNvSpPr txBox="1"/>
          <p:nvPr/>
        </p:nvSpPr>
        <p:spPr>
          <a:xfrm>
            <a:off x="5715000" y="1595735"/>
            <a:ext cx="2057400" cy="523220"/>
          </a:xfrm>
          <a:prstGeom prst="rect">
            <a:avLst/>
          </a:prstGeom>
          <a:solidFill>
            <a:schemeClr val="bg1"/>
          </a:solidFill>
          <a:ln w="28575">
            <a:solidFill>
              <a:srgbClr val="0070C0"/>
            </a:solidFill>
          </a:ln>
        </p:spPr>
        <p:txBody>
          <a:bodyPr wrap="square" rtlCol="0">
            <a:spAutoFit/>
          </a:bodyPr>
          <a:lstStyle/>
          <a:p>
            <a:pPr algn="ctr"/>
            <a:r>
              <a:rPr lang="en-US" sz="1400" dirty="0">
                <a:latin typeface="Arial" panose="020B0604020202020204" pitchFamily="34" charset="0"/>
                <a:cs typeface="Arial" panose="020B0604020202020204" pitchFamily="34" charset="0"/>
              </a:rPr>
              <a:t>Information </a:t>
            </a:r>
          </a:p>
          <a:p>
            <a:pPr algn="ctr"/>
            <a:r>
              <a:rPr lang="en-US" sz="1400" dirty="0">
                <a:latin typeface="Arial" panose="020B0604020202020204" pitchFamily="34" charset="0"/>
                <a:cs typeface="Arial" panose="020B0604020202020204" pitchFamily="34" charset="0"/>
              </a:rPr>
              <a:t>Technology</a:t>
            </a:r>
          </a:p>
        </p:txBody>
      </p:sp>
      <p:sp>
        <p:nvSpPr>
          <p:cNvPr id="5" name="TextBox 4">
            <a:extLst>
              <a:ext uri="{FF2B5EF4-FFF2-40B4-BE49-F238E27FC236}">
                <a16:creationId xmlns:a16="http://schemas.microsoft.com/office/drawing/2014/main" id="{3D3EC584-F36E-4AAB-A75E-4619060E0F11}"/>
              </a:ext>
            </a:extLst>
          </p:cNvPr>
          <p:cNvSpPr txBox="1"/>
          <p:nvPr/>
        </p:nvSpPr>
        <p:spPr>
          <a:xfrm>
            <a:off x="5715000" y="2995100"/>
            <a:ext cx="2057400" cy="584775"/>
          </a:xfrm>
          <a:prstGeom prst="rect">
            <a:avLst/>
          </a:prstGeom>
          <a:solidFill>
            <a:schemeClr val="bg1"/>
          </a:solidFill>
          <a:ln w="38100">
            <a:solidFill>
              <a:srgbClr val="0070C0"/>
            </a:solidFill>
          </a:ln>
        </p:spPr>
        <p:txBody>
          <a:bodyPr wrap="square" rtlCol="0">
            <a:spAutoFit/>
          </a:bodyPr>
          <a:lstStyle/>
          <a:p>
            <a:pPr algn="ctr"/>
            <a:r>
              <a:rPr lang="en-US" sz="1600" dirty="0">
                <a:latin typeface="Arial" panose="020B0604020202020204" pitchFamily="34" charset="0"/>
                <a:cs typeface="Arial" panose="020B0604020202020204" pitchFamily="34" charset="0"/>
              </a:rPr>
              <a:t>Human </a:t>
            </a:r>
          </a:p>
          <a:p>
            <a:pPr algn="ctr"/>
            <a:r>
              <a:rPr lang="en-US" sz="1600" dirty="0">
                <a:latin typeface="Arial" panose="020B0604020202020204" pitchFamily="34" charset="0"/>
                <a:cs typeface="Arial" panose="020B0604020202020204" pitchFamily="34" charset="0"/>
              </a:rPr>
              <a:t>Resources</a:t>
            </a:r>
          </a:p>
        </p:txBody>
      </p:sp>
      <p:sp>
        <p:nvSpPr>
          <p:cNvPr id="6" name="TextBox 5">
            <a:extLst>
              <a:ext uri="{FF2B5EF4-FFF2-40B4-BE49-F238E27FC236}">
                <a16:creationId xmlns:a16="http://schemas.microsoft.com/office/drawing/2014/main" id="{FBAD0E0E-4FDC-499F-8D3D-5C98A838B1D6}"/>
              </a:ext>
            </a:extLst>
          </p:cNvPr>
          <p:cNvSpPr txBox="1"/>
          <p:nvPr/>
        </p:nvSpPr>
        <p:spPr>
          <a:xfrm>
            <a:off x="5867400" y="3810000"/>
            <a:ext cx="1828800"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Court Reporters</a:t>
            </a:r>
          </a:p>
        </p:txBody>
      </p:sp>
      <p:sp>
        <p:nvSpPr>
          <p:cNvPr id="7" name="TextBox 6">
            <a:extLst>
              <a:ext uri="{FF2B5EF4-FFF2-40B4-BE49-F238E27FC236}">
                <a16:creationId xmlns:a16="http://schemas.microsoft.com/office/drawing/2014/main" id="{E5FAB7F7-AAC6-4269-9A36-22E5CBC1C09D}"/>
              </a:ext>
            </a:extLst>
          </p:cNvPr>
          <p:cNvSpPr txBox="1"/>
          <p:nvPr/>
        </p:nvSpPr>
        <p:spPr>
          <a:xfrm>
            <a:off x="6400800" y="5943600"/>
            <a:ext cx="1371600" cy="276999"/>
          </a:xfrm>
          <a:prstGeom prst="rect">
            <a:avLst/>
          </a:prstGeom>
          <a:solidFill>
            <a:schemeClr val="bg1"/>
          </a:solidFill>
        </p:spPr>
        <p:txBody>
          <a:bodyPr wrap="square" rtlCol="0">
            <a:spAutoFit/>
          </a:bodyPr>
          <a:lstStyle/>
          <a:p>
            <a:endParaRPr lang="en-US" sz="1200" dirty="0"/>
          </a:p>
        </p:txBody>
      </p:sp>
      <p:sp>
        <p:nvSpPr>
          <p:cNvPr id="8" name="TextBox 7">
            <a:extLst>
              <a:ext uri="{FF2B5EF4-FFF2-40B4-BE49-F238E27FC236}">
                <a16:creationId xmlns:a16="http://schemas.microsoft.com/office/drawing/2014/main" id="{848B531F-8BEF-4F9F-9AD7-104468B75E69}"/>
              </a:ext>
            </a:extLst>
          </p:cNvPr>
          <p:cNvSpPr txBox="1"/>
          <p:nvPr/>
        </p:nvSpPr>
        <p:spPr>
          <a:xfrm>
            <a:off x="5029200" y="5013208"/>
            <a:ext cx="3200400" cy="830997"/>
          </a:xfrm>
          <a:prstGeom prst="rect">
            <a:avLst/>
          </a:prstGeom>
          <a:solidFill>
            <a:schemeClr val="bg1"/>
          </a:solidFill>
        </p:spPr>
        <p:txBody>
          <a:bodyPr wrap="square" rtlCol="0">
            <a:spAutoFit/>
          </a:bodyPr>
          <a:lstStyle/>
          <a:p>
            <a:endParaRPr lang="en-US" sz="1200" dirty="0"/>
          </a:p>
          <a:p>
            <a:endParaRPr lang="en-US" sz="1200" dirty="0"/>
          </a:p>
          <a:p>
            <a:endParaRPr lang="en-US" sz="1200" dirty="0"/>
          </a:p>
          <a:p>
            <a:endParaRPr lang="en-US" sz="1200" dirty="0"/>
          </a:p>
        </p:txBody>
      </p:sp>
      <p:sp>
        <p:nvSpPr>
          <p:cNvPr id="9" name="TextBox 8">
            <a:extLst>
              <a:ext uri="{FF2B5EF4-FFF2-40B4-BE49-F238E27FC236}">
                <a16:creationId xmlns:a16="http://schemas.microsoft.com/office/drawing/2014/main" id="{0274DAC8-F1D1-495D-AAA8-18C8A87E8058}"/>
              </a:ext>
            </a:extLst>
          </p:cNvPr>
          <p:cNvSpPr txBox="1"/>
          <p:nvPr/>
        </p:nvSpPr>
        <p:spPr>
          <a:xfrm>
            <a:off x="4800600" y="4822708"/>
            <a:ext cx="457200" cy="381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353483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BE7B-A83C-4425-9D09-DB4D6B6FCADD}"/>
              </a:ext>
            </a:extLst>
          </p:cNvPr>
          <p:cNvSpPr>
            <a:spLocks noGrp="1"/>
          </p:cNvSpPr>
          <p:nvPr>
            <p:ph type="title"/>
          </p:nvPr>
        </p:nvSpPr>
        <p:spPr/>
        <p:txBody>
          <a:bodyPr/>
          <a:lstStyle/>
          <a:p>
            <a:r>
              <a:rPr lang="en-US" dirty="0"/>
              <a:t>The Federal Bar and Federal Bar Association </a:t>
            </a:r>
          </a:p>
        </p:txBody>
      </p:sp>
      <p:sp>
        <p:nvSpPr>
          <p:cNvPr id="3" name="Text Placeholder 2">
            <a:extLst>
              <a:ext uri="{FF2B5EF4-FFF2-40B4-BE49-F238E27FC236}">
                <a16:creationId xmlns:a16="http://schemas.microsoft.com/office/drawing/2014/main" id="{C678F622-E956-4105-942F-04A3D94866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394523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710</TotalTime>
  <Words>1592</Words>
  <Application>Microsoft Office PowerPoint</Application>
  <PresentationFormat>On-screen Show (4:3)</PresentationFormat>
  <Paragraphs>187</Paragraphs>
  <Slides>36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Book Antiqua</vt:lpstr>
      <vt:lpstr>Calibri</vt:lpstr>
      <vt:lpstr>Tahoma</vt:lpstr>
      <vt:lpstr>Wingdings</vt:lpstr>
      <vt:lpstr>Hardcover</vt:lpstr>
      <vt:lpstr>Drawing</vt:lpstr>
      <vt:lpstr>Introduction to the  Federal Court</vt:lpstr>
      <vt:lpstr>U.S. District Court District of Utah</vt:lpstr>
      <vt:lpstr>U.S. District Court</vt:lpstr>
      <vt:lpstr>District of Utah</vt:lpstr>
      <vt:lpstr>Structure</vt:lpstr>
      <vt:lpstr>PowerPoint Presentation</vt:lpstr>
      <vt:lpstr>PowerPoint Presentation</vt:lpstr>
      <vt:lpstr>PowerPoint Presentation</vt:lpstr>
      <vt:lpstr>The Federal Bar and Federal Bar Association </vt:lpstr>
      <vt:lpstr>The Bar and FBA</vt:lpstr>
      <vt:lpstr>Filing a New Complaint  in Federal Court</vt:lpstr>
      <vt:lpstr>Types of Complaints </vt:lpstr>
      <vt:lpstr>TWO Systems for  E-Filing</vt:lpstr>
      <vt:lpstr>CM/ECF</vt:lpstr>
      <vt:lpstr>PACER</vt:lpstr>
      <vt:lpstr>Filing a New Civil Case</vt:lpstr>
      <vt:lpstr>Filing a New Civil Case</vt:lpstr>
      <vt:lpstr>Filing a New Civil Case (Handout Initiating A New Civil Case)</vt:lpstr>
      <vt:lpstr>Filing a New Civil Case</vt:lpstr>
      <vt:lpstr>Filing a New Civil Case (Cont’d)</vt:lpstr>
      <vt:lpstr>PowerPoint Presentation</vt:lpstr>
      <vt:lpstr>UNITED STATES DISTRICT COURT DISTRICT OF UTAH CIVIL SUMMONS ISSUED ELECTRONICALLY </vt:lpstr>
      <vt:lpstr>UNITED STATES DISTRICT COURT DISTRICT OF UTAH CIVIL SUMMONS ISSUED ELECTRONICALLY </vt:lpstr>
      <vt:lpstr>PowerPoint Presentation</vt:lpstr>
      <vt:lpstr>PowerPoint Presentation</vt:lpstr>
      <vt:lpstr>PACER DEMO</vt:lpstr>
      <vt:lpstr>E-Filing Tips</vt:lpstr>
      <vt:lpstr>E-Filing Tips</vt:lpstr>
      <vt:lpstr>E-Filing Tips </vt:lpstr>
      <vt:lpstr>E-Filing Tips</vt:lpstr>
      <vt:lpstr>E-Filing Tips</vt:lpstr>
      <vt:lpstr>Practice Pointers</vt:lpstr>
      <vt:lpstr>Federal Court Practice Pointers</vt:lpstr>
      <vt:lpstr>Federal Court Practice Pointers</vt:lpstr>
      <vt:lpstr>Court Website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usdc</dc:creator>
  <cp:lastModifiedBy>Jeff Taylor</cp:lastModifiedBy>
  <cp:revision>68</cp:revision>
  <dcterms:created xsi:type="dcterms:W3CDTF">2011-06-27T20:18:12Z</dcterms:created>
  <dcterms:modified xsi:type="dcterms:W3CDTF">2018-05-08T23:00:34Z</dcterms:modified>
</cp:coreProperties>
</file>