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76" r:id="rId3"/>
    <p:sldId id="277" r:id="rId4"/>
    <p:sldId id="297" r:id="rId5"/>
    <p:sldId id="279" r:id="rId6"/>
    <p:sldId id="298" r:id="rId7"/>
    <p:sldId id="294" r:id="rId8"/>
    <p:sldId id="288" r:id="rId9"/>
    <p:sldId id="257" r:id="rId10"/>
    <p:sldId id="278" r:id="rId11"/>
    <p:sldId id="293" r:id="rId12"/>
    <p:sldId id="291" r:id="rId13"/>
    <p:sldId id="287" r:id="rId14"/>
    <p:sldId id="303" r:id="rId15"/>
    <p:sldId id="262" r:id="rId16"/>
    <p:sldId id="263" r:id="rId17"/>
    <p:sldId id="265" r:id="rId18"/>
    <p:sldId id="264" r:id="rId19"/>
    <p:sldId id="261" r:id="rId20"/>
    <p:sldId id="260" r:id="rId21"/>
    <p:sldId id="267" r:id="rId22"/>
    <p:sldId id="300" r:id="rId23"/>
    <p:sldId id="282" r:id="rId24"/>
    <p:sldId id="304" r:id="rId25"/>
    <p:sldId id="305" r:id="rId26"/>
    <p:sldId id="283" r:id="rId27"/>
    <p:sldId id="284" r:id="rId28"/>
    <p:sldId id="285" r:id="rId29"/>
    <p:sldId id="290" r:id="rId30"/>
    <p:sldId id="301" r:id="rId31"/>
    <p:sldId id="306" r:id="rId32"/>
    <p:sldId id="270" r:id="rId33"/>
    <p:sldId id="273" r:id="rId34"/>
    <p:sldId id="272" r:id="rId35"/>
    <p:sldId id="289" r:id="rId36"/>
    <p:sldId id="258" r:id="rId37"/>
    <p:sldId id="292" r:id="rId38"/>
    <p:sldId id="296" r:id="rId39"/>
    <p:sldId id="307" r:id="rId40"/>
    <p:sldId id="299" r:id="rId41"/>
    <p:sldId id="266" r:id="rId42"/>
    <p:sldId id="268" r:id="rId43"/>
    <p:sldId id="274" r:id="rId44"/>
    <p:sldId id="295" r:id="rId45"/>
    <p:sldId id="308" r:id="rId46"/>
    <p:sldId id="280" r:id="rId47"/>
    <p:sldId id="302" r:id="rId4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79083" autoAdjust="0"/>
  </p:normalViewPr>
  <p:slideViewPr>
    <p:cSldViewPr snapToGrid="0">
      <p:cViewPr varScale="1">
        <p:scale>
          <a:sx n="60" d="100"/>
          <a:sy n="60" d="100"/>
        </p:scale>
        <p:origin x="1080"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2" d="100"/>
        <a:sy n="72" d="100"/>
      </p:scale>
      <p:origin x="0" y="-84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8F46333-0E71-4842-BF44-BC8E6AF3632A}" type="datetimeFigureOut">
              <a:rPr lang="en-US" smtClean="0"/>
              <a:t>9/8/2014</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BED8EB2-92A7-4B44-8CD4-EC163C49CCD2}" type="slidenum">
              <a:rPr lang="en-US" smtClean="0"/>
              <a:t>‹#›</a:t>
            </a:fld>
            <a:endParaRPr lang="en-US"/>
          </a:p>
        </p:txBody>
      </p:sp>
    </p:spTree>
    <p:extLst>
      <p:ext uri="{BB962C8B-B14F-4D97-AF65-F5344CB8AC3E}">
        <p14:creationId xmlns:p14="http://schemas.microsoft.com/office/powerpoint/2010/main" val="157859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www.maliceafterthought.com/"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1</a:t>
            </a:fld>
            <a:endParaRPr lang="en-US"/>
          </a:p>
        </p:txBody>
      </p:sp>
    </p:spTree>
    <p:extLst>
      <p:ext uri="{BB962C8B-B14F-4D97-AF65-F5344CB8AC3E}">
        <p14:creationId xmlns:p14="http://schemas.microsoft.com/office/powerpoint/2010/main" val="2164456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10</a:t>
            </a:fld>
            <a:endParaRPr lang="en-US"/>
          </a:p>
        </p:txBody>
      </p:sp>
    </p:spTree>
    <p:extLst>
      <p:ext uri="{BB962C8B-B14F-4D97-AF65-F5344CB8AC3E}">
        <p14:creationId xmlns:p14="http://schemas.microsoft.com/office/powerpoint/2010/main" val="2322902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Ohm at 1323</a:t>
            </a:r>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11</a:t>
            </a:fld>
            <a:endParaRPr lang="en-US"/>
          </a:p>
        </p:txBody>
      </p:sp>
    </p:spTree>
    <p:extLst>
      <p:ext uri="{BB962C8B-B14F-4D97-AF65-F5344CB8AC3E}">
        <p14:creationId xmlns:p14="http://schemas.microsoft.com/office/powerpoint/2010/main" val="1003093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12</a:t>
            </a:fld>
            <a:endParaRPr lang="en-US"/>
          </a:p>
        </p:txBody>
      </p:sp>
    </p:spTree>
    <p:extLst>
      <p:ext uri="{BB962C8B-B14F-4D97-AF65-F5344CB8AC3E}">
        <p14:creationId xmlns:p14="http://schemas.microsoft.com/office/powerpoint/2010/main" val="1629494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13</a:t>
            </a:fld>
            <a:endParaRPr lang="en-US"/>
          </a:p>
        </p:txBody>
      </p:sp>
    </p:spTree>
    <p:extLst>
      <p:ext uri="{BB962C8B-B14F-4D97-AF65-F5344CB8AC3E}">
        <p14:creationId xmlns:p14="http://schemas.microsoft.com/office/powerpoint/2010/main" val="1883209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14</a:t>
            </a:fld>
            <a:endParaRPr lang="en-US"/>
          </a:p>
        </p:txBody>
      </p:sp>
    </p:spTree>
    <p:extLst>
      <p:ext uri="{BB962C8B-B14F-4D97-AF65-F5344CB8AC3E}">
        <p14:creationId xmlns:p14="http://schemas.microsoft.com/office/powerpoint/2010/main" val="4247350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15</a:t>
            </a:fld>
            <a:endParaRPr lang="en-US"/>
          </a:p>
        </p:txBody>
      </p:sp>
    </p:spTree>
    <p:extLst>
      <p:ext uri="{BB962C8B-B14F-4D97-AF65-F5344CB8AC3E}">
        <p14:creationId xmlns:p14="http://schemas.microsoft.com/office/powerpoint/2010/main" val="1689147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16</a:t>
            </a:fld>
            <a:endParaRPr lang="en-US"/>
          </a:p>
        </p:txBody>
      </p:sp>
    </p:spTree>
    <p:extLst>
      <p:ext uri="{BB962C8B-B14F-4D97-AF65-F5344CB8AC3E}">
        <p14:creationId xmlns:p14="http://schemas.microsoft.com/office/powerpoint/2010/main" val="38821588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17</a:t>
            </a:fld>
            <a:endParaRPr lang="en-US"/>
          </a:p>
        </p:txBody>
      </p:sp>
    </p:spTree>
    <p:extLst>
      <p:ext uri="{BB962C8B-B14F-4D97-AF65-F5344CB8AC3E}">
        <p14:creationId xmlns:p14="http://schemas.microsoft.com/office/powerpoint/2010/main" val="37449172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18</a:t>
            </a:fld>
            <a:endParaRPr lang="en-US"/>
          </a:p>
        </p:txBody>
      </p:sp>
    </p:spTree>
    <p:extLst>
      <p:ext uri="{BB962C8B-B14F-4D97-AF65-F5344CB8AC3E}">
        <p14:creationId xmlns:p14="http://schemas.microsoft.com/office/powerpoint/2010/main" val="2073122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observe a peak of 1.67 posts per day 12 days before the relationship begins, and a lowest point of 1.53 posts per day 85 days into the relationship. Presumably, couples decide to spend more time together, courtship is off, and online interactions give way to more interactions in the physical world. </a:t>
            </a:r>
          </a:p>
          <a:p>
            <a:r>
              <a:rPr lang="en-US" dirty="0" smtClean="0"/>
              <a:t>This is based on 460 thousand couples, and 18 million posts </a:t>
            </a:r>
          </a:p>
          <a:p>
            <a:r>
              <a:rPr lang="en-US" dirty="0" smtClean="0"/>
              <a:t>https://www.facebook.com/notes/facebook-data-science/the-formation-of-love/10152064609253859 </a:t>
            </a:r>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19</a:t>
            </a:fld>
            <a:endParaRPr lang="en-US"/>
          </a:p>
        </p:txBody>
      </p:sp>
    </p:spTree>
    <p:extLst>
      <p:ext uri="{BB962C8B-B14F-4D97-AF65-F5344CB8AC3E}">
        <p14:creationId xmlns:p14="http://schemas.microsoft.com/office/powerpoint/2010/main" val="27752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2</a:t>
            </a:fld>
            <a:endParaRPr lang="en-US"/>
          </a:p>
        </p:txBody>
      </p:sp>
    </p:spTree>
    <p:extLst>
      <p:ext uri="{BB962C8B-B14F-4D97-AF65-F5344CB8AC3E}">
        <p14:creationId xmlns:p14="http://schemas.microsoft.com/office/powerpoint/2010/main" val="498406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timeline interaction, we counted the proportion of words expressing positive emotions (like "love", "nice", "happy", etc.) minus the proportion of words expressing negative ones (like "hate", "hurt", "bad", etc.). </a:t>
            </a:r>
          </a:p>
          <a:p>
            <a:endParaRPr lang="en-US" dirty="0" smtClean="0"/>
          </a:p>
          <a:p>
            <a:r>
              <a:rPr lang="es-ES" dirty="0" err="1" smtClean="0"/>
              <a:t>Comment</a:t>
            </a:r>
            <a:r>
              <a:rPr lang="es-ES" dirty="0" smtClean="0"/>
              <a:t>:  una prueba mas indicando que </a:t>
            </a:r>
            <a:r>
              <a:rPr lang="es-ES" dirty="0" err="1" smtClean="0"/>
              <a:t>facebook</a:t>
            </a:r>
            <a:r>
              <a:rPr lang="es-ES" dirty="0" smtClean="0"/>
              <a:t> monitorea y </a:t>
            </a:r>
            <a:r>
              <a:rPr lang="es-ES" dirty="0" err="1" smtClean="0"/>
              <a:t>espia</a:t>
            </a:r>
            <a:r>
              <a:rPr lang="es-ES" dirty="0" smtClean="0"/>
              <a:t> todas las conversaciones de sus usuarios</a:t>
            </a:r>
          </a:p>
          <a:p>
            <a:endParaRPr lang="es-ES" dirty="0" smtClean="0"/>
          </a:p>
          <a:p>
            <a:r>
              <a:rPr lang="en-US" dirty="0" smtClean="0"/>
              <a:t>https://www.facebook.com/notes/facebook-data-science/the-formation-of-love/10152064609253859 </a:t>
            </a:r>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20</a:t>
            </a:fld>
            <a:endParaRPr lang="en-US"/>
          </a:p>
        </p:txBody>
      </p:sp>
    </p:spTree>
    <p:extLst>
      <p:ext uri="{BB962C8B-B14F-4D97-AF65-F5344CB8AC3E}">
        <p14:creationId xmlns:p14="http://schemas.microsoft.com/office/powerpoint/2010/main" val="89621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21</a:t>
            </a:fld>
            <a:endParaRPr lang="en-US"/>
          </a:p>
        </p:txBody>
      </p:sp>
    </p:spTree>
    <p:extLst>
      <p:ext uri="{BB962C8B-B14F-4D97-AF65-F5344CB8AC3E}">
        <p14:creationId xmlns:p14="http://schemas.microsoft.com/office/powerpoint/2010/main" val="1870602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22</a:t>
            </a:fld>
            <a:endParaRPr lang="en-US"/>
          </a:p>
        </p:txBody>
      </p:sp>
    </p:spTree>
    <p:extLst>
      <p:ext uri="{BB962C8B-B14F-4D97-AF65-F5344CB8AC3E}">
        <p14:creationId xmlns:p14="http://schemas.microsoft.com/office/powerpoint/2010/main" val="1414126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23</a:t>
            </a:fld>
            <a:endParaRPr lang="en-US"/>
          </a:p>
        </p:txBody>
      </p:sp>
    </p:spTree>
    <p:extLst>
      <p:ext uri="{BB962C8B-B14F-4D97-AF65-F5344CB8AC3E}">
        <p14:creationId xmlns:p14="http://schemas.microsoft.com/office/powerpoint/2010/main" val="3997179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24</a:t>
            </a:fld>
            <a:endParaRPr lang="en-US"/>
          </a:p>
        </p:txBody>
      </p:sp>
    </p:spTree>
    <p:extLst>
      <p:ext uri="{BB962C8B-B14F-4D97-AF65-F5344CB8AC3E}">
        <p14:creationId xmlns:p14="http://schemas.microsoft.com/office/powerpoint/2010/main" val="1025544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25</a:t>
            </a:fld>
            <a:endParaRPr lang="en-US"/>
          </a:p>
        </p:txBody>
      </p:sp>
    </p:spTree>
    <p:extLst>
      <p:ext uri="{BB962C8B-B14F-4D97-AF65-F5344CB8AC3E}">
        <p14:creationId xmlns:p14="http://schemas.microsoft.com/office/powerpoint/2010/main" val="3535407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http://www.evolv.net/</a:t>
            </a:r>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26</a:t>
            </a:fld>
            <a:endParaRPr lang="en-US"/>
          </a:p>
        </p:txBody>
      </p:sp>
    </p:spTree>
    <p:extLst>
      <p:ext uri="{BB962C8B-B14F-4D97-AF65-F5344CB8AC3E}">
        <p14:creationId xmlns:p14="http://schemas.microsoft.com/office/powerpoint/2010/main" val="525214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http://www.gild.com/</a:t>
            </a:r>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27</a:t>
            </a:fld>
            <a:endParaRPr lang="en-US"/>
          </a:p>
        </p:txBody>
      </p:sp>
    </p:spTree>
    <p:extLst>
      <p:ext uri="{BB962C8B-B14F-4D97-AF65-F5344CB8AC3E}">
        <p14:creationId xmlns:p14="http://schemas.microsoft.com/office/powerpoint/2010/main" val="9596015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http://knack.it/about/</a:t>
            </a:r>
          </a:p>
          <a:p>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28</a:t>
            </a:fld>
            <a:endParaRPr lang="en-US"/>
          </a:p>
        </p:txBody>
      </p:sp>
    </p:spTree>
    <p:extLst>
      <p:ext uri="{BB962C8B-B14F-4D97-AF65-F5344CB8AC3E}">
        <p14:creationId xmlns:p14="http://schemas.microsoft.com/office/powerpoint/2010/main" val="3551845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29</a:t>
            </a:fld>
            <a:endParaRPr lang="en-US"/>
          </a:p>
        </p:txBody>
      </p:sp>
    </p:spTree>
    <p:extLst>
      <p:ext uri="{BB962C8B-B14F-4D97-AF65-F5344CB8AC3E}">
        <p14:creationId xmlns:p14="http://schemas.microsoft.com/office/powerpoint/2010/main" val="101911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3</a:t>
            </a:fld>
            <a:endParaRPr lang="en-US"/>
          </a:p>
        </p:txBody>
      </p:sp>
    </p:spTree>
    <p:extLst>
      <p:ext uri="{BB962C8B-B14F-4D97-AF65-F5344CB8AC3E}">
        <p14:creationId xmlns:p14="http://schemas.microsoft.com/office/powerpoint/2010/main" val="3150903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http://www.theverge.com/2013/4/26/4268982/idc-q1-2013-smartphone-market-data</a:t>
            </a:r>
          </a:p>
          <a:p>
            <a:r>
              <a:rPr lang="en-US" b="1" dirty="0" smtClean="0"/>
              <a:t>http://collaborativeservicesinc.wordpress.com/2013/07/18/ask-me-3-and-if-you-still-dont-understand-ask-some-more/</a:t>
            </a:r>
            <a:endParaRPr lang="en-US" b="1" dirty="0"/>
          </a:p>
        </p:txBody>
      </p:sp>
      <p:sp>
        <p:nvSpPr>
          <p:cNvPr id="4" name="Slide Number Placeholder 3"/>
          <p:cNvSpPr>
            <a:spLocks noGrp="1"/>
          </p:cNvSpPr>
          <p:nvPr>
            <p:ph type="sldNum" sz="quarter" idx="10"/>
          </p:nvPr>
        </p:nvSpPr>
        <p:spPr/>
        <p:txBody>
          <a:bodyPr/>
          <a:lstStyle/>
          <a:p>
            <a:fld id="{7BED8EB2-92A7-4B44-8CD4-EC163C49CCD2}" type="slidenum">
              <a:rPr lang="en-US" smtClean="0"/>
              <a:t>30</a:t>
            </a:fld>
            <a:endParaRPr lang="en-US"/>
          </a:p>
        </p:txBody>
      </p:sp>
    </p:spTree>
    <p:extLst>
      <p:ext uri="{BB962C8B-B14F-4D97-AF65-F5344CB8AC3E}">
        <p14:creationId xmlns:p14="http://schemas.microsoft.com/office/powerpoint/2010/main" val="37217269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http://www.theverge.com/2013/4/26/4268982/idc-q1-2013-smartphone-market-data</a:t>
            </a:r>
          </a:p>
          <a:p>
            <a:r>
              <a:rPr lang="en-US" b="1" dirty="0" smtClean="0"/>
              <a:t>http://collaborativeservicesinc.wordpress.com/2013/07/18/ask-me-3-and-if-you-still-dont-understand-ask-some-more/</a:t>
            </a:r>
            <a:endParaRPr lang="en-US" b="1" dirty="0"/>
          </a:p>
        </p:txBody>
      </p:sp>
      <p:sp>
        <p:nvSpPr>
          <p:cNvPr id="4" name="Slide Number Placeholder 3"/>
          <p:cNvSpPr>
            <a:spLocks noGrp="1"/>
          </p:cNvSpPr>
          <p:nvPr>
            <p:ph type="sldNum" sz="quarter" idx="10"/>
          </p:nvPr>
        </p:nvSpPr>
        <p:spPr/>
        <p:txBody>
          <a:bodyPr/>
          <a:lstStyle/>
          <a:p>
            <a:fld id="{7BED8EB2-92A7-4B44-8CD4-EC163C49CCD2}" type="slidenum">
              <a:rPr lang="en-US" smtClean="0"/>
              <a:t>31</a:t>
            </a:fld>
            <a:endParaRPr lang="en-US"/>
          </a:p>
        </p:txBody>
      </p:sp>
    </p:spTree>
    <p:extLst>
      <p:ext uri="{BB962C8B-B14F-4D97-AF65-F5344CB8AC3E}">
        <p14:creationId xmlns:p14="http://schemas.microsoft.com/office/powerpoint/2010/main" val="9559400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32</a:t>
            </a:fld>
            <a:endParaRPr lang="en-US"/>
          </a:p>
        </p:txBody>
      </p:sp>
    </p:spTree>
    <p:extLst>
      <p:ext uri="{BB962C8B-B14F-4D97-AF65-F5344CB8AC3E}">
        <p14:creationId xmlns:p14="http://schemas.microsoft.com/office/powerpoint/2010/main" val="3022560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Once I’d done that, I could magically access my Facebook account on that rooted Android phone (see the screen at lower right) without ever providing my username or password from that device</a:t>
            </a:r>
          </a:p>
          <a:p>
            <a:pPr defTabSz="966612">
              <a:defRPr/>
            </a:pPr>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33</a:t>
            </a:fld>
            <a:endParaRPr lang="en-US"/>
          </a:p>
        </p:txBody>
      </p:sp>
    </p:spTree>
    <p:extLst>
      <p:ext uri="{BB962C8B-B14F-4D97-AF65-F5344CB8AC3E}">
        <p14:creationId xmlns:p14="http://schemas.microsoft.com/office/powerpoint/2010/main" val="16264695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http://arstechnica.com/security/2013/08/diy-stalker-boxes-spy-on-wi-fi-users-cheaply-and-with-maximum-creep-value/#p3</a:t>
            </a:r>
          </a:p>
          <a:p>
            <a:r>
              <a:rPr lang="en-US" dirty="0" smtClean="0">
                <a:effectLst/>
              </a:rPr>
              <a:t>Creepy Distributed Object Locator, </a:t>
            </a:r>
            <a:r>
              <a:rPr lang="en-US" dirty="0" err="1" smtClean="0">
                <a:effectLst/>
              </a:rPr>
              <a:t>CreepyDOL</a:t>
            </a:r>
            <a:r>
              <a:rPr lang="en-US" dirty="0" smtClean="0">
                <a:effectLst/>
              </a:rPr>
              <a:t> is the brainchild of 27-year-old Brendan O'Connor, a law student at the University of Wisconsin at Madison and a researcher at a consultancy called </a:t>
            </a:r>
            <a:r>
              <a:rPr lang="en-US" dirty="0" smtClean="0">
                <a:effectLst/>
                <a:hlinkClick r:id="rId3"/>
              </a:rPr>
              <a:t>Malice Afterthought</a:t>
            </a:r>
            <a:r>
              <a:rPr lang="en-US" dirty="0" smtClean="0">
                <a:effectLst/>
              </a:rPr>
              <a:t>. Every couple of seconds, every wireless device that's on is sending out a huge amount of personally identifiable information. If we have sensors spread out over an area, that means it's sending out both an identifier and its location." "It takes you five seconds to bring your VPN online," he said. "During that time, </a:t>
            </a:r>
            <a:r>
              <a:rPr lang="en-US" dirty="0" err="1" smtClean="0">
                <a:effectLst/>
              </a:rPr>
              <a:t>iMessage</a:t>
            </a:r>
            <a:r>
              <a:rPr lang="en-US" dirty="0" smtClean="0">
                <a:effectLst/>
              </a:rPr>
              <a:t> has already pinged for updates, Dropbox has already pinged for updates, your mail client has already pinged for updates. Other data </a:t>
            </a:r>
            <a:r>
              <a:rPr lang="en-US" dirty="0" err="1" smtClean="0">
                <a:effectLst/>
              </a:rPr>
              <a:t>CreepyDOL</a:t>
            </a:r>
            <a:r>
              <a:rPr lang="en-US" dirty="0" smtClean="0">
                <a:effectLst/>
              </a:rPr>
              <a:t> can mine includes the apple hardware identifier (model and version) and </a:t>
            </a:r>
            <a:r>
              <a:rPr lang="en-US" dirty="0" err="1" smtClean="0">
                <a:effectLst/>
              </a:rPr>
              <a:t>iOS</a:t>
            </a:r>
            <a:r>
              <a:rPr lang="en-US" dirty="0" smtClean="0">
                <a:effectLst/>
              </a:rPr>
              <a:t> version he uses. And even when people use their mobile devices to connect only to password-protected Wi-Fi networks, there's still a fair amount of data </a:t>
            </a:r>
            <a:r>
              <a:rPr lang="en-US" dirty="0" err="1" smtClean="0">
                <a:effectLst/>
              </a:rPr>
              <a:t>CreepyDOL</a:t>
            </a:r>
            <a:r>
              <a:rPr lang="en-US" dirty="0" smtClean="0">
                <a:effectLst/>
              </a:rPr>
              <a:t> can collect. That's because the Wi-Fi protocol broadcasts MAC addresses, the names of recently connected networks, and other data whenever Wi-Fi is turned on. At a minimum, that's enough information to track the physical movement of specific devices through a neighborhood or entire city over an extended period of time.</a:t>
            </a:r>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34</a:t>
            </a:fld>
            <a:endParaRPr lang="en-US"/>
          </a:p>
        </p:txBody>
      </p:sp>
    </p:spTree>
    <p:extLst>
      <p:ext uri="{BB962C8B-B14F-4D97-AF65-F5344CB8AC3E}">
        <p14:creationId xmlns:p14="http://schemas.microsoft.com/office/powerpoint/2010/main" val="3440571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35</a:t>
            </a:fld>
            <a:endParaRPr lang="en-US"/>
          </a:p>
        </p:txBody>
      </p:sp>
    </p:spTree>
    <p:extLst>
      <p:ext uri="{BB962C8B-B14F-4D97-AF65-F5344CB8AC3E}">
        <p14:creationId xmlns:p14="http://schemas.microsoft.com/office/powerpoint/2010/main" val="4022858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36</a:t>
            </a:fld>
            <a:endParaRPr lang="en-US"/>
          </a:p>
        </p:txBody>
      </p:sp>
    </p:spTree>
    <p:extLst>
      <p:ext uri="{BB962C8B-B14F-4D97-AF65-F5344CB8AC3E}">
        <p14:creationId xmlns:p14="http://schemas.microsoft.com/office/powerpoint/2010/main" val="1692651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37</a:t>
            </a:fld>
            <a:endParaRPr lang="en-US"/>
          </a:p>
        </p:txBody>
      </p:sp>
    </p:spTree>
    <p:extLst>
      <p:ext uri="{BB962C8B-B14F-4D97-AF65-F5344CB8AC3E}">
        <p14:creationId xmlns:p14="http://schemas.microsoft.com/office/powerpoint/2010/main" val="21894020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38</a:t>
            </a:fld>
            <a:endParaRPr lang="en-US"/>
          </a:p>
        </p:txBody>
      </p:sp>
    </p:spTree>
    <p:extLst>
      <p:ext uri="{BB962C8B-B14F-4D97-AF65-F5344CB8AC3E}">
        <p14:creationId xmlns:p14="http://schemas.microsoft.com/office/powerpoint/2010/main" val="3308491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7BED8EB2-92A7-4B44-8CD4-EC163C49CCD2}" type="slidenum">
              <a:rPr lang="en-US" smtClean="0"/>
              <a:t>39</a:t>
            </a:fld>
            <a:endParaRPr lang="en-US"/>
          </a:p>
        </p:txBody>
      </p:sp>
    </p:spTree>
    <p:extLst>
      <p:ext uri="{BB962C8B-B14F-4D97-AF65-F5344CB8AC3E}">
        <p14:creationId xmlns:p14="http://schemas.microsoft.com/office/powerpoint/2010/main" val="146662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4</a:t>
            </a:fld>
            <a:endParaRPr lang="en-US"/>
          </a:p>
        </p:txBody>
      </p:sp>
    </p:spTree>
    <p:extLst>
      <p:ext uri="{BB962C8B-B14F-4D97-AF65-F5344CB8AC3E}">
        <p14:creationId xmlns:p14="http://schemas.microsoft.com/office/powerpoint/2010/main" val="36172425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7BED8EB2-92A7-4B44-8CD4-EC163C49CCD2}" type="slidenum">
              <a:rPr lang="en-US" smtClean="0"/>
              <a:t>40</a:t>
            </a:fld>
            <a:endParaRPr lang="en-US"/>
          </a:p>
        </p:txBody>
      </p:sp>
    </p:spTree>
    <p:extLst>
      <p:ext uri="{BB962C8B-B14F-4D97-AF65-F5344CB8AC3E}">
        <p14:creationId xmlns:p14="http://schemas.microsoft.com/office/powerpoint/2010/main" val="34397375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Secrecy trumps privacy</a:t>
            </a:r>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41</a:t>
            </a:fld>
            <a:endParaRPr lang="en-US"/>
          </a:p>
        </p:txBody>
      </p:sp>
    </p:spTree>
    <p:extLst>
      <p:ext uri="{BB962C8B-B14F-4D97-AF65-F5344CB8AC3E}">
        <p14:creationId xmlns:p14="http://schemas.microsoft.com/office/powerpoint/2010/main" val="16430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42</a:t>
            </a:fld>
            <a:endParaRPr lang="en-US"/>
          </a:p>
        </p:txBody>
      </p:sp>
    </p:spTree>
    <p:extLst>
      <p:ext uri="{BB962C8B-B14F-4D97-AF65-F5344CB8AC3E}">
        <p14:creationId xmlns:p14="http://schemas.microsoft.com/office/powerpoint/2010/main" val="3030412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43</a:t>
            </a:fld>
            <a:endParaRPr lang="en-US"/>
          </a:p>
        </p:txBody>
      </p:sp>
    </p:spTree>
    <p:extLst>
      <p:ext uri="{BB962C8B-B14F-4D97-AF65-F5344CB8AC3E}">
        <p14:creationId xmlns:p14="http://schemas.microsoft.com/office/powerpoint/2010/main" val="28526930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44</a:t>
            </a:fld>
            <a:endParaRPr lang="en-US"/>
          </a:p>
        </p:txBody>
      </p:sp>
    </p:spTree>
    <p:extLst>
      <p:ext uri="{BB962C8B-B14F-4D97-AF65-F5344CB8AC3E}">
        <p14:creationId xmlns:p14="http://schemas.microsoft.com/office/powerpoint/2010/main" val="33116315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Strategies</a:t>
            </a:r>
            <a:r>
              <a:rPr lang="en-US" baseline="0" dirty="0" smtClean="0"/>
              <a:t> to articulate policies that make sense in this age:</a:t>
            </a:r>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46</a:t>
            </a:fld>
            <a:endParaRPr lang="en-US"/>
          </a:p>
        </p:txBody>
      </p:sp>
    </p:spTree>
    <p:extLst>
      <p:ext uri="{BB962C8B-B14F-4D97-AF65-F5344CB8AC3E}">
        <p14:creationId xmlns:p14="http://schemas.microsoft.com/office/powerpoint/2010/main" val="13873557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47</a:t>
            </a:fld>
            <a:endParaRPr lang="en-US"/>
          </a:p>
        </p:txBody>
      </p:sp>
    </p:spTree>
    <p:extLst>
      <p:ext uri="{BB962C8B-B14F-4D97-AF65-F5344CB8AC3E}">
        <p14:creationId xmlns:p14="http://schemas.microsoft.com/office/powerpoint/2010/main" val="3498472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5</a:t>
            </a:fld>
            <a:endParaRPr lang="en-US"/>
          </a:p>
        </p:txBody>
      </p:sp>
    </p:spTree>
    <p:extLst>
      <p:ext uri="{BB962C8B-B14F-4D97-AF65-F5344CB8AC3E}">
        <p14:creationId xmlns:p14="http://schemas.microsoft.com/office/powerpoint/2010/main" val="3461465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6</a:t>
            </a:fld>
            <a:endParaRPr lang="en-US"/>
          </a:p>
        </p:txBody>
      </p:sp>
    </p:spTree>
    <p:extLst>
      <p:ext uri="{BB962C8B-B14F-4D97-AF65-F5344CB8AC3E}">
        <p14:creationId xmlns:p14="http://schemas.microsoft.com/office/powerpoint/2010/main" val="1197283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ED8EB2-92A7-4B44-8CD4-EC163C49CCD2}" type="slidenum">
              <a:rPr lang="en-US" smtClean="0"/>
              <a:t>7</a:t>
            </a:fld>
            <a:endParaRPr lang="en-US"/>
          </a:p>
        </p:txBody>
      </p:sp>
    </p:spTree>
    <p:extLst>
      <p:ext uri="{BB962C8B-B14F-4D97-AF65-F5344CB8AC3E}">
        <p14:creationId xmlns:p14="http://schemas.microsoft.com/office/powerpoint/2010/main" val="3968259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ED8EB2-92A7-4B44-8CD4-EC163C49CCD2}" type="slidenum">
              <a:rPr lang="en-US" smtClean="0"/>
              <a:t>8</a:t>
            </a:fld>
            <a:endParaRPr lang="en-US"/>
          </a:p>
        </p:txBody>
      </p:sp>
    </p:spTree>
    <p:extLst>
      <p:ext uri="{BB962C8B-B14F-4D97-AF65-F5344CB8AC3E}">
        <p14:creationId xmlns:p14="http://schemas.microsoft.com/office/powerpoint/2010/main" val="176097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300" dirty="0"/>
          </a:p>
        </p:txBody>
      </p:sp>
      <p:sp>
        <p:nvSpPr>
          <p:cNvPr id="4" name="Slide Number Placeholder 3"/>
          <p:cNvSpPr>
            <a:spLocks noGrp="1"/>
          </p:cNvSpPr>
          <p:nvPr>
            <p:ph type="sldNum" sz="quarter" idx="10"/>
          </p:nvPr>
        </p:nvSpPr>
        <p:spPr/>
        <p:txBody>
          <a:bodyPr/>
          <a:lstStyle/>
          <a:p>
            <a:fld id="{7BED8EB2-92A7-4B44-8CD4-EC163C49CCD2}" type="slidenum">
              <a:rPr lang="en-US" smtClean="0"/>
              <a:t>9</a:t>
            </a:fld>
            <a:endParaRPr lang="en-US"/>
          </a:p>
        </p:txBody>
      </p:sp>
    </p:spTree>
    <p:extLst>
      <p:ext uri="{BB962C8B-B14F-4D97-AF65-F5344CB8AC3E}">
        <p14:creationId xmlns:p14="http://schemas.microsoft.com/office/powerpoint/2010/main" val="1292661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4FFD8D-75ED-4CC5-B17A-959B41EE3B71}"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03C27-7CA3-4E9E-AF0F-EDF989DD67AC}" type="slidenum">
              <a:rPr lang="en-US" smtClean="0"/>
              <a:t>‹#›</a:t>
            </a:fld>
            <a:endParaRPr lang="en-US"/>
          </a:p>
        </p:txBody>
      </p:sp>
    </p:spTree>
    <p:extLst>
      <p:ext uri="{BB962C8B-B14F-4D97-AF65-F5344CB8AC3E}">
        <p14:creationId xmlns:p14="http://schemas.microsoft.com/office/powerpoint/2010/main" val="126955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FFD8D-75ED-4CC5-B17A-959B41EE3B71}"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03C27-7CA3-4E9E-AF0F-EDF989DD67AC}" type="slidenum">
              <a:rPr lang="en-US" smtClean="0"/>
              <a:t>‹#›</a:t>
            </a:fld>
            <a:endParaRPr lang="en-US"/>
          </a:p>
        </p:txBody>
      </p:sp>
    </p:spTree>
    <p:extLst>
      <p:ext uri="{BB962C8B-B14F-4D97-AF65-F5344CB8AC3E}">
        <p14:creationId xmlns:p14="http://schemas.microsoft.com/office/powerpoint/2010/main" val="3243411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FFD8D-75ED-4CC5-B17A-959B41EE3B71}"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03C27-7CA3-4E9E-AF0F-EDF989DD67AC}" type="slidenum">
              <a:rPr lang="en-US" smtClean="0"/>
              <a:t>‹#›</a:t>
            </a:fld>
            <a:endParaRPr lang="en-US"/>
          </a:p>
        </p:txBody>
      </p:sp>
    </p:spTree>
    <p:extLst>
      <p:ext uri="{BB962C8B-B14F-4D97-AF65-F5344CB8AC3E}">
        <p14:creationId xmlns:p14="http://schemas.microsoft.com/office/powerpoint/2010/main" val="3858928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4FFD8D-75ED-4CC5-B17A-959B41EE3B71}"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03C27-7CA3-4E9E-AF0F-EDF989DD67AC}" type="slidenum">
              <a:rPr lang="en-US" smtClean="0"/>
              <a:t>‹#›</a:t>
            </a:fld>
            <a:endParaRPr lang="en-US"/>
          </a:p>
        </p:txBody>
      </p:sp>
    </p:spTree>
    <p:extLst>
      <p:ext uri="{BB962C8B-B14F-4D97-AF65-F5344CB8AC3E}">
        <p14:creationId xmlns:p14="http://schemas.microsoft.com/office/powerpoint/2010/main" val="217177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4FFD8D-75ED-4CC5-B17A-959B41EE3B71}" type="datetimeFigureOut">
              <a:rPr lang="en-US" smtClean="0"/>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503C27-7CA3-4E9E-AF0F-EDF989DD67AC}" type="slidenum">
              <a:rPr lang="en-US" smtClean="0"/>
              <a:t>‹#›</a:t>
            </a:fld>
            <a:endParaRPr lang="en-US"/>
          </a:p>
        </p:txBody>
      </p:sp>
    </p:spTree>
    <p:extLst>
      <p:ext uri="{BB962C8B-B14F-4D97-AF65-F5344CB8AC3E}">
        <p14:creationId xmlns:p14="http://schemas.microsoft.com/office/powerpoint/2010/main" val="4093587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4FFD8D-75ED-4CC5-B17A-959B41EE3B71}"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03C27-7CA3-4E9E-AF0F-EDF989DD67AC}" type="slidenum">
              <a:rPr lang="en-US" smtClean="0"/>
              <a:t>‹#›</a:t>
            </a:fld>
            <a:endParaRPr lang="en-US"/>
          </a:p>
        </p:txBody>
      </p:sp>
    </p:spTree>
    <p:extLst>
      <p:ext uri="{BB962C8B-B14F-4D97-AF65-F5344CB8AC3E}">
        <p14:creationId xmlns:p14="http://schemas.microsoft.com/office/powerpoint/2010/main" val="267738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4FFD8D-75ED-4CC5-B17A-959B41EE3B71}" type="datetimeFigureOut">
              <a:rPr lang="en-US" smtClean="0"/>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503C27-7CA3-4E9E-AF0F-EDF989DD67AC}" type="slidenum">
              <a:rPr lang="en-US" smtClean="0"/>
              <a:t>‹#›</a:t>
            </a:fld>
            <a:endParaRPr lang="en-US"/>
          </a:p>
        </p:txBody>
      </p:sp>
    </p:spTree>
    <p:extLst>
      <p:ext uri="{BB962C8B-B14F-4D97-AF65-F5344CB8AC3E}">
        <p14:creationId xmlns:p14="http://schemas.microsoft.com/office/powerpoint/2010/main" val="2747652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4FFD8D-75ED-4CC5-B17A-959B41EE3B71}" type="datetimeFigureOut">
              <a:rPr lang="en-US" smtClean="0"/>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503C27-7CA3-4E9E-AF0F-EDF989DD67AC}" type="slidenum">
              <a:rPr lang="en-US" smtClean="0"/>
              <a:t>‹#›</a:t>
            </a:fld>
            <a:endParaRPr lang="en-US"/>
          </a:p>
        </p:txBody>
      </p:sp>
    </p:spTree>
    <p:extLst>
      <p:ext uri="{BB962C8B-B14F-4D97-AF65-F5344CB8AC3E}">
        <p14:creationId xmlns:p14="http://schemas.microsoft.com/office/powerpoint/2010/main" val="2198759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4FFD8D-75ED-4CC5-B17A-959B41EE3B71}" type="datetimeFigureOut">
              <a:rPr lang="en-US" smtClean="0"/>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503C27-7CA3-4E9E-AF0F-EDF989DD67AC}" type="slidenum">
              <a:rPr lang="en-US" smtClean="0"/>
              <a:t>‹#›</a:t>
            </a:fld>
            <a:endParaRPr lang="en-US"/>
          </a:p>
        </p:txBody>
      </p:sp>
    </p:spTree>
    <p:extLst>
      <p:ext uri="{BB962C8B-B14F-4D97-AF65-F5344CB8AC3E}">
        <p14:creationId xmlns:p14="http://schemas.microsoft.com/office/powerpoint/2010/main" val="88234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FFD8D-75ED-4CC5-B17A-959B41EE3B71}"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03C27-7CA3-4E9E-AF0F-EDF989DD67AC}" type="slidenum">
              <a:rPr lang="en-US" smtClean="0"/>
              <a:t>‹#›</a:t>
            </a:fld>
            <a:endParaRPr lang="en-US"/>
          </a:p>
        </p:txBody>
      </p:sp>
    </p:spTree>
    <p:extLst>
      <p:ext uri="{BB962C8B-B14F-4D97-AF65-F5344CB8AC3E}">
        <p14:creationId xmlns:p14="http://schemas.microsoft.com/office/powerpoint/2010/main" val="1418495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4FFD8D-75ED-4CC5-B17A-959B41EE3B71}" type="datetimeFigureOut">
              <a:rPr lang="en-US" smtClean="0"/>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503C27-7CA3-4E9E-AF0F-EDF989DD67AC}" type="slidenum">
              <a:rPr lang="en-US" smtClean="0"/>
              <a:t>‹#›</a:t>
            </a:fld>
            <a:endParaRPr lang="en-US"/>
          </a:p>
        </p:txBody>
      </p:sp>
    </p:spTree>
    <p:extLst>
      <p:ext uri="{BB962C8B-B14F-4D97-AF65-F5344CB8AC3E}">
        <p14:creationId xmlns:p14="http://schemas.microsoft.com/office/powerpoint/2010/main" val="383377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4FFD8D-75ED-4CC5-B17A-959B41EE3B71}" type="datetimeFigureOut">
              <a:rPr lang="en-US" smtClean="0"/>
              <a:t>9/8/2014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03C27-7CA3-4E9E-AF0F-EDF989DD67AC}" type="slidenum">
              <a:rPr lang="en-US" smtClean="0"/>
              <a:t>‹#›</a:t>
            </a:fld>
            <a:endParaRPr lang="en-US"/>
          </a:p>
        </p:txBody>
      </p:sp>
    </p:spTree>
    <p:extLst>
      <p:ext uri="{BB962C8B-B14F-4D97-AF65-F5344CB8AC3E}">
        <p14:creationId xmlns:p14="http://schemas.microsoft.com/office/powerpoint/2010/main" val="3704477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hyperlink" Target="http://www.olemiss.edu/depts/ncjrl/FourthAmendment/fai_2011symposia.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forbes.com/sites/kashmirhill/2012/02/16/how-target-figured-out-a-teen-girl-was-pregnant-before-her-father-did/"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hyperlink" Target="http://www.nytimes.com/2012/02/19/magazine/shopping-habits.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nytimes.com/2012/02/19/magazine/shopping-habits.html"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www.nytimes.com/2012/02/19/magazine/shopping-habits.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nytimes.com/2012/02/19/magazine/shopping-habits.html"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nytimes.com/2012/02/19/magazine/shopping-habits.htm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https://www.facebook.com/notes/facebook-data-science/the-formation-of-love/10152064609253859"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facebook.com/notes/facebook-data-science/the-formation-of-love/10152064609253859"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nytimes.com/2012/02/05/opinion/sunday/facebook-is-using-you.html?pagewanted=print"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hyperlink" Target="http://www.newsweek.com/online-privacy-who-needs-friends-facebook-72601"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nytimes.com/2012/02/05/opinion/sunday/facebook-is-using-you.html?pagewanted=print"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theatlantic.com/magazine/print/2013/12/theyre-watching-you-at-work/354681/%2012/9/201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hyperlink" Target="http://www.theatlantic.com/magazine/print/2013/12/theyre-watching-you-at-work/354681/%2012/9/201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www.theatlantic.com/magazine/print/2013/12/theyre-watching-you-at-work/354681/%2012/9/2013"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www.theatlantic.com/magazine/print/2013/12/theyre-watching-you-at-work/354681/%2012/9/2013" TargetMode="Externa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hyperlink" Target="http://www.pcworld.com/article/2043095/heres-what-an-eavesdropper-sees-when-you-use-an-unsecured-wi-fi-hotspot.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hyperlink" Target="http://www.pcworld.com/article/2043095/heres-what-an-eavesdropper-sees-when-you-use-an-unsecured-wi-fi-hotspot.html" TargetMode="External"/><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hyperlink" Target="http://arstechnica.com/security/2013/08/diy-stalker-boxes-spy-on-wi-fi-users-cheaply-and-with-maximum-creep-value/#p3"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hyperlink" Target="http://arstechnica.com/information-technology/2014/02/comcast-customer-surprised-to-learn-new-router-is-also-public-hotspot/" TargetMode="Externa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hyperlink" Target="http://www.nytimes.com/2014/02/18/business/at-newark-airport-the-lights-are-on-and-theyre-watching-you.html?_r=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olemiss.edu/depts/ncjrl/FourthAmendment/fai_2011symposia.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eecs.harvard.edu/cs199r/fp/Eleanor.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coe.int/t/dghl/standardsetting/DataProtection/TPD_documents/Handbook.pdf"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www.complex.com/tech/2012/12/local-newspaper-posts-an-interactive-map-of-gun-owners-names" TargetMode="External"/><Relationship Id="rId5" Type="http://schemas.openxmlformats.org/officeDocument/2006/relationships/hyperlink" Target="http://www.newrochelletalk.com/content/map-where-are-journal-news-employees-your-neighborhood"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www.olemiss.edu/depts/ncjrl/FourthAmendment/fai_2011symposia.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Future of the </a:t>
            </a:r>
            <a:br>
              <a:rPr lang="en-US" dirty="0" smtClean="0"/>
            </a:br>
            <a:r>
              <a:rPr lang="en-US" dirty="0" smtClean="0"/>
              <a:t>Fourth Amendment</a:t>
            </a:r>
            <a:endParaRPr lang="en-US" dirty="0"/>
          </a:p>
        </p:txBody>
      </p:sp>
      <p:sp>
        <p:nvSpPr>
          <p:cNvPr id="3" name="Subtitle 2"/>
          <p:cNvSpPr>
            <a:spLocks noGrp="1"/>
          </p:cNvSpPr>
          <p:nvPr>
            <p:ph type="subTitle" idx="1"/>
          </p:nvPr>
        </p:nvSpPr>
        <p:spPr>
          <a:xfrm>
            <a:off x="1524000" y="3509963"/>
            <a:ext cx="9144000" cy="1655762"/>
          </a:xfrm>
        </p:spPr>
        <p:txBody>
          <a:bodyPr>
            <a:normAutofit/>
          </a:bodyPr>
          <a:lstStyle/>
          <a:p>
            <a:r>
              <a:rPr lang="en-US" dirty="0" smtClean="0"/>
              <a:t>David Nuffer</a:t>
            </a:r>
          </a:p>
          <a:p>
            <a:endParaRPr lang="en-US" dirty="0"/>
          </a:p>
        </p:txBody>
      </p:sp>
    </p:spTree>
    <p:extLst>
      <p:ext uri="{BB962C8B-B14F-4D97-AF65-F5344CB8AC3E}">
        <p14:creationId xmlns:p14="http://schemas.microsoft.com/office/powerpoint/2010/main" val="3063685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1384" y="2136033"/>
            <a:ext cx="10011266" cy="2308324"/>
          </a:xfrm>
          <a:prstGeom prst="rect">
            <a:avLst/>
          </a:prstGeom>
          <a:noFill/>
        </p:spPr>
        <p:txBody>
          <a:bodyPr wrap="square" rtlCol="0">
            <a:spAutoFit/>
          </a:bodyPr>
          <a:lstStyle/>
          <a:p>
            <a:r>
              <a:rPr lang="en-US" sz="4800" dirty="0" smtClean="0"/>
              <a:t>Commercial</a:t>
            </a:r>
          </a:p>
          <a:p>
            <a:r>
              <a:rPr lang="en-US" sz="4800" dirty="0" smtClean="0"/>
              <a:t>Workplace</a:t>
            </a:r>
          </a:p>
          <a:p>
            <a:r>
              <a:rPr lang="en-US" sz="4800" dirty="0" smtClean="0"/>
              <a:t>Stealth</a:t>
            </a:r>
            <a:endParaRPr lang="en-US" sz="4800" dirty="0"/>
          </a:p>
        </p:txBody>
      </p:sp>
      <p:sp>
        <p:nvSpPr>
          <p:cNvPr id="3" name="TextBox 2"/>
          <p:cNvSpPr txBox="1"/>
          <p:nvPr/>
        </p:nvSpPr>
        <p:spPr>
          <a:xfrm>
            <a:off x="4793124" y="556181"/>
            <a:ext cx="2667785" cy="769441"/>
          </a:xfrm>
          <a:prstGeom prst="rect">
            <a:avLst/>
          </a:prstGeom>
          <a:noFill/>
        </p:spPr>
        <p:txBody>
          <a:bodyPr wrap="square" rtlCol="0">
            <a:spAutoFit/>
          </a:bodyPr>
          <a:lstStyle/>
          <a:p>
            <a:r>
              <a:rPr lang="en-US" sz="4400" b="1" dirty="0" smtClean="0"/>
              <a:t>Incursions</a:t>
            </a:r>
            <a:endParaRPr lang="en-US" sz="4400" b="1" dirty="0"/>
          </a:p>
        </p:txBody>
      </p:sp>
    </p:spTree>
    <p:extLst>
      <p:ext uri="{BB962C8B-B14F-4D97-AF65-F5344CB8AC3E}">
        <p14:creationId xmlns:p14="http://schemas.microsoft.com/office/powerpoint/2010/main" val="332592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5808" y="443061"/>
            <a:ext cx="11169374" cy="5373278"/>
          </a:xfrm>
          <a:prstGeom prst="rect">
            <a:avLst/>
          </a:prstGeom>
        </p:spPr>
      </p:pic>
      <p:sp>
        <p:nvSpPr>
          <p:cNvPr id="3" name="TextBox 2"/>
          <p:cNvSpPr txBox="1"/>
          <p:nvPr/>
        </p:nvSpPr>
        <p:spPr>
          <a:xfrm>
            <a:off x="864303" y="5957741"/>
            <a:ext cx="10685417" cy="646331"/>
          </a:xfrm>
          <a:prstGeom prst="rect">
            <a:avLst/>
          </a:prstGeom>
          <a:noFill/>
        </p:spPr>
        <p:txBody>
          <a:bodyPr wrap="square" rtlCol="0">
            <a:spAutoFit/>
          </a:bodyPr>
          <a:lstStyle/>
          <a:p>
            <a:pPr>
              <a:defRPr/>
            </a:pPr>
            <a:r>
              <a:rPr lang="en-US" dirty="0"/>
              <a:t>Paul </a:t>
            </a:r>
            <a:r>
              <a:rPr lang="en-US" dirty="0" smtClean="0"/>
              <a:t>Ohm, The Fourth Amendment in a World Without Privacy,</a:t>
            </a:r>
            <a:r>
              <a:rPr lang="en-US" b="1" dirty="0" smtClean="0"/>
              <a:t> </a:t>
            </a:r>
            <a:r>
              <a:rPr lang="en-US" dirty="0" smtClean="0"/>
              <a:t>81 </a:t>
            </a:r>
            <a:r>
              <a:rPr lang="en-US" dirty="0"/>
              <a:t>Miss. L. J. 1309 (2012)</a:t>
            </a:r>
            <a:r>
              <a:rPr lang="en-US" i="1" dirty="0"/>
              <a:t>  </a:t>
            </a:r>
          </a:p>
          <a:p>
            <a:pPr>
              <a:defRPr/>
            </a:pPr>
            <a:r>
              <a:rPr lang="en-US" dirty="0">
                <a:hlinkClick r:id="rId4"/>
              </a:rPr>
              <a:t>http://</a:t>
            </a:r>
            <a:r>
              <a:rPr lang="en-US" dirty="0" smtClean="0">
                <a:hlinkClick r:id="rId4"/>
              </a:rPr>
              <a:t>www.olemiss.edu/depts/ncjrl/FourthAmendment/fai_2011symposia.html</a:t>
            </a:r>
            <a:r>
              <a:rPr lang="en-US" dirty="0" smtClean="0"/>
              <a:t> </a:t>
            </a:r>
            <a:endParaRPr lang="en-US" dirty="0"/>
          </a:p>
        </p:txBody>
      </p:sp>
    </p:spTree>
    <p:extLst>
      <p:ext uri="{BB962C8B-B14F-4D97-AF65-F5344CB8AC3E}">
        <p14:creationId xmlns:p14="http://schemas.microsoft.com/office/powerpoint/2010/main" val="4234658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PDxQNDxAQEBQPEBAPEA4UFRAUFQ8QFhEWFhQXFhUYHCggGBooGxQUITEhJSorLi4uFx8zODMtNygtLisBCgoKDg0OGBAQGC4mICQtLi8sLCwsNCwsLSwsLCwsLCwsLCwsLCwsLCwsLCwsLCwsLCwsLCwsLCwsLCwsLCwsLP/AABEIALEBHQMBEQACEQEDEQH/xAAcAAACAwEBAQEAAAAAAAAAAAAAAgEDBgUHBAj/xABOEAACAQICBAcJCwoFBQEAAAABAgADEQQSBQYhMQcTQVFhcYEUIjJTkZKxs9EVFzVCVHJ0k6HS0xYjJDREUlVissElM4KipEVjc6PCQ//EABoBAQEAAwEBAAAAAAAAAAAAAAABAgQFAwb/xAA4EQACAQMABgcHAwUBAQEAAAAAAQIDBBESExQhMVEFM0FScZGhFSI0U2GB8LHB0SMyQmLhckMk/9oADAMBAAIRAxEAPwDLAT6Q+XHAlAwEEGAggwEoJtAJtAC0AMsAMsAMsAMsAMsAMsAMsAMsAMsAMsAMsAMsAMsAMsAMsAMsAMsAMsAMsAMsALQAtAItAIKwBSJCikQBCJCiEQUsUQQYCUg4EEHAlBIEEGtAC0oC0ALQAtAC0ALQAtAC0ALQAtAC0ALQDp6M1fxOKF6FB3U//obKnYzWB7J41LinT/uZ7U7epU/tR2k4OcYRf9HHQajX+xTNfb6X1Nj2dW+nn/w+XG6i42kL8SKgHLTdW+w2J8kzje0Zbs48TCdjWjvxnwM9VpFGKOrKy7GRgVZesHaJtJprKNVpp4YtpSBaAFoAWgBaAFoAWgBaARaQEEQUUiAKRIUQiCiESAZYA4lIWASkGAggwEoJtAJtAC0ALQAtAC0ALQAtAC0ALQAtAGp0yzBFBZmIVVAuWYmwAHPDaSyypNvCPT9VNQ0ogVsYq1auwiidtOl1jc7fZzc849xeynuhuR2baxjD3p73+htwJoHRJgBAOZpvQVHGpkr0wSB3tQbHT5rf23T1pVp03mLPGrQhVWJI8i1n1cqYCplfv6b34qsBYN/Kw5G6PJ0dq3uI1l9eRwri2lRlv4djONabJrhaQBaAFoAWgBaAFoBBEAUiQCkQUQiAIZCiGQoywB1lIWCUgwggwEoGgE2ggQAgBACAEAIAWgDU6ZfwFZrb8oJt5JHJLiyqLlwRDCxym4I3g7COyVPJGscT0Tgy0AMp0hVG1rphwfiqNjP1k3A6Aeecq/r5erX3Ox0fbpLWP7HoU5p1AgBACAEA+HTOjExdB8PVF1cbDyo3xWXpB2zOnUdOSkjzq041IuMjw7H4NsPVfD1PCpMUbmPMR0EWPbPoac1OKku0+aqQdOTi+w+eZmAQAgBACAFoBBEFFIgCmQohgFbSFEMhSVgFiykHEpBxBBhKBhBCYBMoCAEAIAQAUEkAAkkgADaSTsAA55HuCWdx6ZqtqIlNRWxqirUO0UTtSn0MPjtz32emce4vZSeIbkdq2sIxWam98jbU6YUBVAUDYFAAAHUJoNtnRSS4Hz6Q0bSxC5K9JKg5mAJHUd4PSJlCcoPMXgwnThNYksluEwy0aa0aYypTVUReZQLCSTcnlmUYqKSRbIZBACAEAIAQDzLhT0dlr08Wqm1SmadRgDYMhGUk8lw1v9M6vR9Tc4M4/SVP3lNfcw86ZyyYAQAgBAIkBBgCmCiGQCGCiNIUrMhSVgFiykLBKQYSkHEAmCEygmAEAIAQAgGv4NNFitimxDi64ZQVH/de4U9gDHrImh0hV0YKK7TodH0tKbm+z9T1IOL5bi42kX2gdU4+O07eVwGvIAvAC8ALwAvAC8ALwAvACAQYBnNNal4bEgsqChUO3jKYABP8ybm9PTNqld1KfblfU1K1lSqdmH9DzLT2gquBqZKwBDX4uqt8lQdHMeg/bvnYo14VVmPkcavbzovEvM5s9jwCAEAgyAgwBTBRTIUraAIZClZkMgWAWCUhYJTEcQQYSgYQQmATACAQYBrdX9RK2IAq127npnaFIvUYfNOxR17eiaNa+jB4jv8A0N+hYTmsy3L1Ndh9QsGosyVKh52qOL9iWE0ne1n2m/Gwors9Tr6H0LRwYZcOmQVCGYZna5AsPCJnhUqzqPMmbFKjCksQXExegnPu7V2na+JB6QL2HVsHknRrJbHH7HNov/8AZL7nos5R1wgBACARAJgBAKsViVpIalRgqqLljySpOTwiSkorLMTpPXtr2w6Ko3B32k9nJOlS6P3ZmzlVekt+Ka8z48PrxXB77i3HKLW+0T1l0dTa91s8o9JVE/eSNhoHWCnjBZe9dRdqZ325weUTnV7edJ7+B06FzCst3HkfZpTR1PE0moVlzK47VPIynkI555QnKEtKJ61KcakXGR4ppjRzYWu+GqbTTOxuR1O1WHWP7z6CjUVSCkj5ytSdObiz456HkRACAQYKKYAhkKI0hSsyFKzBQWQFqykLBKQcSkGEpBhAJgBACAbXg40AKzHG1hdKTZaKnc1UbSxHKF2W6eqc6+ruP9OP3OlYW6k9ZLs4Hpl5yjsBeAEA8d0hpOphtJYirRtn46uikjNbMxGwcp5p3qdONS3jGXA4FSpKnXlKPE6y6L0u68fxtYHeKZrhWP8AovlHUbTw1tmno4Xke2qvGtLL8z7dXtd2ps2H0jdWphrVcuVsyi5R1HxjyEWv23nnXsk0p0eDPWheuLca3YfAdNY/SlRlwmelTU7kYIEB3Z6u8t0DyT11NvbxWs3v87Dy11xcSer3L87SK+M0lowipWZ6lMkA5242mx5s3hIfJ2woW1xujufkRyubffJ5XmiK2tlenikxwd3w9bdQJ71QABUp23B1O2/LcHcYjawlTdP/ACXb+j8A7upGoqmfdfZ+q8TTa1a2pQwqth3DVMSl6JHxEO9yOS24A8vUZp21o51MSW5cTcubtQppwe98C/URa/cnGYp3c1W4ymHJZlpkC1ydu3aQOYzG8dPWYguBnZKpq8zfEz3CRpc8auEBsqKKj9Ltuv1D0za6PpLDmanSNXeqf3ZwMDrO2H2YdKCfzFQ7v85zt7BYTanbKpvm3+xpwunT3QS/c1uh9K0NLqcPiqSJWVcyumwleVkO8EG11Nx17baNSnO2elB7vzidClUp3S0Zrf8AnA5GltGtokUcStTPUNZ9o2LxYGwEc5G/ydJ94Vdp0oNbseprzpbLozT359D0rDVhURai7nVXHURcTkNY3HZTysnnvCthgKmHrgbXWpSY8+Uqy/1NOn0dL+6Jy+kof2y+xg50zlBAIghBgopkApgpWZCiNIUqMhSVgFiykLFlIOJSDiCEiUEwCYBEA9l1KpBNHYYD41Fah6We7n7Wnz9xLNWXifRWqxRj4HcnibBIEAbLIDyrRyKNYWWr8prsgO7OVZqfpBHTadibexrHI40Etselz/Y9RnIOyeU8KGQY5ctsxoIalufMwW/TlA7AJ2ej29W88zi9IY1qxyNlwehPc6kUttNQ1OfjM5Bv2Adlpo3udc8m/ZaOpWDpayhDgsRxtsvEVCb84Ule29u208aGdZHR5nrcaOrlpcMHm2r/ABR0Xi+6jZFq0zRI8IYnizbJ0+DfovOtXclXhoce3wOTRUHQnp893icnVfiWxlJcUfzeax/dz/EDcy5t/XzXnvcOapvQ4nhbqDqR0+B7kBPnT6M8y1gXLrBSDC4qPhnAO4rbL6VM6VGWbaSRy68cXUWarWdm7jqtgkpGoARdVUtlBtUCW+ONvk55rUUtNafA2a7erehxPM9XNZFwTGr3OK1Q3AqNUK5F5QFynaeU7/79OtRdTdpYRyqFZUnnRyy3WjW846mitRFIUmZ8wctm72xHgiShQVJt5yW4uHWSWMHrmgqZTCUEbYVoUgw5jkF5xpvMmzuwWIpGN4V6mzDJy5qz9gVR/eb3R695s5/SP9iX1MBadY45EAgwCDAFMhRDAEaQpW0hSsyGQLALVlMSwSkHEpBhAGlITACATAPXdQsWKmj6K320k4o/6SQPsE4FxHFRn0VtLNKJowZ4GwMDAGvIDDa+6oviHGOwf+coXPTByl8vgsjcjiwHYObb0LS6UFoT4HPu7VzenDicBdbdKIvENh2Zx3udsPVNT7O9J7J77NbP3tL1NfarlbtH0Pq1f1Jq4l3xWky4NQNZCfzjOwsHa3g25F6BsAFjjWvIwShRMqNnKbcqp8C4TSOh6jCgprUmN7qjVKb8xZV75Gt1dZno50LlLS3Mw0K9s3o70GJraT0tai1I06dwW7x6VLoLM9y1uYX6oire395PL82STuLj3WsLyKq2rdepik0Wi1Fo0DmauVIRiwBqVr7iTsVRfZYDnljcQjB1XxfZ+iI7ebmqS4Lt/Vmp1u1LSphE7kS1TCplRRvrU97KTyte5B5yeealvdyjN6b3M3LmzUqa0FvXqdHg8xterg8uJR1ai/FI7hlaogAsSDtJHg35bc9553kYRqe4+J6Wcpyp4muBTwgau1MUiYrCG2JwtzTsQDUTeVBO5uUHn5r3mFvV1bw+D4mdzR1izHiuB5ToTWXEaPqMgvbN+dw1QMLPym29W6eXpnUlCFVZRyozqUXhnQ0lrdh616h0bQNQ7TUZzYnnYKoLdpmMaUo/5biyrQlv0N59eper9XSeIXF10CYamQRZQiVMputOko2ZL7z17yTPG4rxhHQjxPe2t5Tlpz4HsZM5h1DybX3SQr4yym60UyDrJufQPLOvYwxFs49/U0pJGbM3jnCygIBBkApgohkKVmQpW0FKzMSkrAZYsqIWCUg4lMRxKBoITACUAIBpNStPdy1eKY95VOzmzcq9BO8dN+ec67o595HSsq+PdZ6lhsWtRcyG/OOUdYnMaaOsmmXcZIUYVJBknjIKHGRgEZoIF5QF4KQWgguaAOKkhSeMjAOXpfQOFxm3E4elVI2ByLMB0MNsyjKUeDMJRjLijnYTUfR9Js64SmSDcZy9QA9AckTN1ZvizFUoR4I0GcKORQB0AAf2nmemTKa2a0rRplKZuWuq/wA55h/LzmbFGi5yNavXUInmRYklmN2YlmPOTvnahFRWEcKcnJ5ZBMyMCJQRICDAFMFEMhRGkKVtIUqMhkiVgMsWUxLRKQYMOcSmLaGDjnEpMobOOcS4GUMDARMgJVSTYAk8w2xkYL2wgA/OsE/l8JvIN3bMG88EZpY7To6P1kqYche/qKNge4FQD0N2+UzVqWmd6N2leY3M0WH17S3fVCOh6bX8qi32zUdrJdhtxu4PtPoGvVLxqeZU9kx2aXIz2qPeQw16peNTzKnsjZpchtUeZP5d0vGp5lT2Rs0uQ2mPNEfl3S8anmVPZGzS5DaY8xzrvTG01UHNdKgv9kmzy5F2mPMj8uqXjU8yp7JdmlyJtUOaFOvVLxqeZU9kbNLkNph3kC68UzuqoejJU9kbPLkNpjzRB15p7uNTzKvsjZ5chtMe8gGvdLxyeZU9kbNLkNpjzRP5dUvGp5lT2Rs0uQ2qPNFdXXunbZVXsp1CfRKraXIjuo8zj4/WqpXFqKmof+4QoHSKYNz9k9oWrT97ca9S8WPd3mYrM7OXqlmc7y2yw5gOQdE6FOEYr3TnVKkpveLMzzCAfYmiMQwDLhsQQdoIpVSCOg2nnraa/wAl5noqNTuvyJ9xsT8lxP1NX7sa6n3l5jU1O6/Ig6FxPyXE/U1fuxrqfeXmXU1O6/I+bF4OpStxtKrSvuzo6X6sw2zKM4y4MxcJR4rB8plII0hSppDIqMhSVkDLVmRiXUVuwB5SB2Ew3hBLLR7pWr4LBhaDnD0LKCqEKO93X3bdx2zhxhWq5kk2d51KFLEZNIr939H+Pwv+z2TLZ6/dZjtVt3kHu/o/x+F/2eyNnr91jarbvIzXCXSothaGKorTOeqFFVABnpmm5tcbxdRNmxc1UlGXI1ekFB04zjz/AGZhEw4Az1DlB3L8Z+ocg6TOlpdiOXjmDYsgZaY4sdHhHraFHmNLkfNeZECAEALQAtAGp0yxCqLk7hDeAXllp7Fszcr7wvzRy9cxxniZcD52a5ubknlMywY5IgBACAXrWDd7UFxyP8ZfaOgzHRxwLnmJWo5TyEHarDcwlTyGsFcpAgBeAfQuLNsrgVBzNvHU28THRXYXS5jcQr/5TbfFta/YdxjSa4lwnwPo1fp/puHR1/aKQKkfzjeJhWf9KTXIzoL+rFPmbPWDX2thsVVw6UqJWk2UFs5J2A3NiOeadDo+FSmpNvebdz0nOlVcFFbjn++ZiPE4fyVPvT19l0+8zw9sVO6g98zEeJw//s+9Hsun3mPbFTuo+rSenW0hobEVatNFalXpKuW9vCQ327j3xE8VbqhcRjF8UbO0u4tpSkuDPOjOic8raQpU0xKVtIZAsAtWVGJ9GG8NfnL6RD4MLijc8K365T+jr6x549GdXLxM+l+sj4GLpoWIVQWLEAKASSTsAAG8zotpLLOUk28IfE4dqTmlUUqymzKd4PMZIyUllcDKcJQk4y4m509UC6FwLFQxzJlvuDcVU2kcvLORSWbqp+dqO5VeLSn+djMNUcsczEkneTOilg573iwAgBACAEAIB9VT80uQeGw78/uqdy+2Yr3nkye7cfLMjEIAQAgBACAX4aoP8t/Bbl/cbkYf3mLXaip9jKqtMqxU7wbTJPJGLACAEAIB2tWsRmxmHWoM1q9LK3xl78W28o6J4V4/05Ncj3t3/VjnmJrp8IYj/wAp/pE9bPqYmrf/ABE/E0Wh+D/jVUYipUpPxa1CqoStmZsoLnZnAG1Ru2c+3Tq9I6Legso3qPRalFabwzh6z6tnBhailnpMz0uMZWRuMVm3qeQgbCNhAvyzatrpVW0+JqXdm6KTW9fufZoz4Cxn0mj6aU8a/wAVDw/k2bX4SfiY8zYPAraQpW0hUVGQyJWEC1ZTFl+G8NfnL6RD4MLijf8ACXhzV0hh6K7DUpU6YJ5C1ZgPTNbo+WjRlLk/2PbpOGnXhHmajRuo+Hw5SpTaqKtK5FbMCSSpUnKwK8p5JpVL6pUTT4PsOjS6OpU8NZyu0xnCLouhhaqClxvG1Q1WqWYsGBJFyTtzEg7tk6NhVqVIvS4LcjldJ0aVOS0c5e9n1ay/AmB+enqqk8aPxVT87UbNb4Sl+djMRN80AgD06LN4Ks1uZSbeSRyS4sqi3wQ/ctTxdTzH9kmnHmi6EuT8g7lqeLqeY/sjTjzQ0Jcn5B3LU8XU8x/ZGnHmhoS5PyL8HhHBLtSqWpjNbK3fN8Ubuf0TGU48MljCXJ+RS2GqEkmnUJJuTkff5JkpRXaiaEuT8ip0KmzAqeYgg+QzJNPgYtNcRYAQAgBACAEA+mp39MPy07I3Sp8E+keSYrc8GXFHzTIxCAEAIB0tWf17DfSKP9YnlX6qXgetv1sfE1/uXSxGL0o9VMzUQrUzcjI2VjcW5e9E03VlClRUXxybWphUrV3JcMYNz7lp+/iPr8R96c3WPkvJHW1S5vzZz9L6EpVOKp1ONqK1dcyPVrMptTdhsLc4E9aVaUctbt3I8a1CEtFSy1nmzGYrDrS0bpKkgsqY8Io2myipTAE3tJyrUm+X8nPjBRo1YrhpGBM3jSK2kKVNIZIqaYspKQC1ZkRn0Ybw1+cvpES4MLije8J9Y08fQqL4SUUdT/MtViPtE1+joqVKSfa/2PXpSTjWhJdiNjg9csI9Faz16dMsBmpMe/RuUFRttfl3Tnzs6qk4qOTqU7+hKCk5JGS4S9L4auKSUSlaopJ45GuKdM/FuNhJNtnJbpm90dRqwbcty5HM6Ur0aiSjvfMTWX4EwPz09VUmNH4qp9/1R6VvhKX52MxE6BoBAN5q7ph8DodsRTVGbuspZr22qu3YRzTnVaKrXOi32HRpV3QtXNLtPn98vE+Jw/kq/fnt7Mp95mv7Yqd1B75eJ8Th/JV+/Hsyn3mPbFTuo+mhr5jalJ664agadG3GVLVAqkkAC5fado2DnnnKwoqSi5PLPSPSdeUXNQWFxPm98vE+Jw/kq/enp7Mp95nn7Yq91Ee+XifE4fyVfvR7Mp95j2xU7qKuEitxlbD1SLGpg6bkc12Y2+2YWK0YyX1Pa/lpSg+aMjN40AgHV1Y0YuLxdPDVGZVfPdly5u9QtsuCOTmnjcVXTg5I9rekqtRRZpcRq5oum7U3x9dWRirLmpd6w3jZSmrGvdSWVD0/6bcqFpFtOpv+38FfuHon+IVvOp/hS627+X6f9MdVZ/M/T+CvEaF0WFJTHVnbkUvSW+3n4k2lVW6zvh6f9JKlaY3VPVfwfRS0RolQw90KxzLlN2p897/5W/ZMXUun/h+eZkqdn8z9P4K/cPRP8QredT/Cl1t38v0/6TVWfzP0/g+jAaq6NxDilRx1d3IJCBqVyBvtelMZ3NzBZlBY8P8ApnC2taj0Y1G39v4MVpLDilXq0QSRSq1KYJtchXIBPTsm9TlpRUjn1I6MnHkfNMzE6WrP69hvpFH+sTyr9VLwPW362PidrTGm3wukMbTTJlxLrTqlgSVUDetjsNmbnnlSoRq0IN9nAyrXMqVxUS4PielnTuH4kYnjk4pmyLU22LXItu6DORqKmloY3nd2ino6elu5nF151gXConFunHpUp1UpMCbocykkDktm5ZsWdu6knlbuZq310qUVh+9nODI0cS1bQ+PrPbNUxlOo1tguzUibDmm5UgoXFOK7F/Jo0JudtUk+1mIM2zVK2kMitpiVFTSMyBYQZaspiz6MP4a/OX0iV8GI8UbrhXP6ZT+jr6x54dGdW/Ez6X6yPgYnN0zpHJwycw5xAwzc6zH/AATA/PT1VScij8VU+/6o71b4Sl+djMROgc8IBq0+AW+nD+kTUj8WvA2qnwT8TJTpHGNxqNqdTxdI4rEFsmYpTpqcua29mO/fssOacy8vZUpaEDsdH2EasdOfDkbBdTqPEdyF6xohi/FZlAzE3uzKoZrclzyDmnP2uenp7s8zqKxp6Gry9HkeRaWp00r1Ew7O1NXKoz2zEDq5L3t0WnfouTgnPifM14wjUahwPkM9TyNZr94WE+gUfSZyrP8Az8Tt3n/z/wDKMrN00ggGj4PfhKj1VfVNNS96lm3Zdcjmay/r2J+k1/WNNy26mHgjnXfXT8Wc7q29E9jXSyeu4DUXCLQUVqWZ+LU1KheoDmy98RY2AvecCd9Wc3ovcfTU+jqCprSW/tMs3B5VqBatCpTyVQHC1MytTVtqg2BzG1tuzqm6ukoLdNb1yNCXRM5YcHufMyulcF3PXfD5w5pNkLgWBYDvrdRuOyb9KesgpY4nMrU9XNwznB2+Dn4SpfNq+rM1ukOof2Nzov4hfc5Wn/1zEfSa/rGij1cfAzrdZLxPgnqeR0tWf17DfSKP9YnjX6qXge1v1sfEu10+EcR/5f8A5E9LPqI+BrX/AMRPxK2065wS6PyrlSqawfbmJuTa27exl2da11M8Vgm1S1KpY4PIusWmmx1YV6iqhFNaeVb2spJvt6WMtvQVGOimY3Nw689Jo6+jPgLGfSaPppTVuPioeH8m/afCT8THtPc8StpClTSGRUZiUFMBlqmZEL6DWZSdwZSeoGHwIuKP0YgSoocZXDAFW2EEHaLHmnz+9bj6NKMlk4+s64hKaHAUaTuagDhgmxLdJGy+/lmxbum29a3g1rlVFFaqKzk7C4dbbUS/LsG+a+k+ZsKC5GJ4WXUYahTBAPdGYJsvlFJwTbmuw8s3uj09Nv6fuaHSWNCK+v7M8wvOscgLwDWU/gBvpw/pE1Y/FrwNmp8E/Eyc6Zxj0/gr0qrUHwZID02aoo/epta9upr36xOJ0lSamp9jPouiaydN0+1G7nMOueGa10KNPGVUwzFkDG+6yuTdlUjeAdnZ2z6W1lOVJOfE+RvYwjWkoPccgzZNU1fCAe+wn0Cj6TOVZ/5+J27z/wCf/kyl5uGmF4BpODw/4nR6qvqmmre9SzasuuRzdZf17E/Sa/rGm5bdTDwRzrvr5+LLdUtH9042jS2gZ87EcioC39gO2Y3dTV0pMysqWsrRieraa0cBSK0qtdXrMtEE1arg5zla6MxBAXMdljs2ETg0qnvb0sLefSVqXu+63l7i7F4yvQovUelhwtGmzlxUqWyqt7hOL6N1+2SMITkkm9/0/wClnOpCDbS3fX/h4fWqF2Z22s7FmPOxNz9pn00UopJHyMpOTbfaaPg5+EqXzavqzNTpDqH9jf6L+IX3OTrAf0zEfSa/rGij1cfAzrdZLxOfeeh5nQ1eqhMZh3YhVXEUizHYAM42kzzrJunJLketB4qRb5noGnNC16uJqVE0bhKqs3e1WdlZxYbSA429k59GtCMEnUkvob9ehOU21Si/rk+D8ncR/CcF9a/4k9dop/Nl5Hls1T5MfMn8ncR/CcD9a/4kbRT+bLyGzVPkx8xtOUGw+h69Oth6GEapWpcXTptfjO+Qk7WJJsp7BPOElOvFxk5eJ6Ti4W8lKKjv4I80JnROcVsZDJFbGYspUTIZEKZAy1TMiFimUxL6dZlFlZlHMGIHkEYT7BlrgywYp/GP5ze2XRjyGlLm/MYYp/GP5ze2NGPImlLm/MVnJNySTzkknyzJbuBi9/Ei8ALwD0bU/Qox2iWw7Oaf6Wz5gAdoVeTtnOr1nRuNJLsOlQt1Xt9BvG8u97BPlb/Vr96Ze1Jd31PP2NHv+g9Hg1CMHTG1UZfBdUysvUQ1xMZdJOSw4Iyj0QovKmy1eD9wWYaRxAZ9jsAwL/OOfb2zF36e7Voz9mPjrWfP72CfK3+rX709Paku76nl7Hj3/QPewT5W/wBWv3o9qS7vqPY8e/6HF4T6Ip4jD0gbinhEQE7yFdh/aZWMsxk/qL+OjKK5Ixt5umiF4BpODo/4nR6qvqmmtedSzasuuRz9Zf17E/Sa/rGm5bdVDwRzbvrp+LPlwOOqUGL0ajU2ZShZdhykgkA7xuG6ek6cZrElk8qdWdN5i8HY0TrdiKFRGqO2JWmxYU6rEkMVK3Dm5BsxHKNu6a1WypzTUVjwNujf1abTk8pczp6xa+ti8O2GShxQqWDPxmY2DAkAZRvtaeNDo/VzU3LOPoe9z0m6tNwUcZ+pjJ0jlGm4OfhKl82r6tppdIdQ/sdDoz4hfc42sJ/TMR9Jr+taSj1cfA9K3WS8T4Lz0PMLwC5cXUUALVqADYAHcADoF5NGPJeRVKS7X5h3dU8dV+sf2yaEeS8i6cub8yDjqvjqv1j+2TQjyXkNKXN+ZTWrM+12ZyNgLMWsO2VJLgg23xZSTAKyZDIqYzEpWTIZCqZCstUzIxLFaUxHBlIOGlISGgYGzS5IGaMgM0ZBoNVKuOqMcLgKtRATnfaAibLZmJBtu7Zr11SXvVEbFB1n7tNmoOitL/L6f1h/Cmtp2/cf59zZ0Ln5n55HR1dwmPp4lamNxqPSVXvTVs2diLLfvBs2338gnnV1co4hDeetHWxnmpPd+fQ1eJxaMjKtUIWVgrjepIsD2TWVKeeBtyqwxjSPPe5dK8ukqP1h/CnQxR+W/wA+5zc1/mL8+xC4XSpOVdIUmY3sgqbWNtwvTAvDVFLLpv8APuE7hvCqL8+xi9L4yvVqnutqjVKf5sh9jJYk5bcm8+WbVOMIr3FuNSpKcpe+958WaemTzDNAN/wb6u1BVTSVX83TUNxSkd9WzKVuByLY7+Xq2zn3dZNatcToWdBp6yW5G5r4HDOxd8LRdmN2Y06ZLHnJI2zVi6qWFJm3JUW8uCKGwOEH7Fh/qqXsmf8AW778zBqh3EVthcGP2Kh9XS9kuK3ffmT+h3EVtSwY/YaH1dH2TLQrd8x0qHy0I3cY/YKP1dH2TJUq/f8AVmOst/lofCY7C0XD08IlI7uMRKYIB37QLyStq0lhyyZQuKEHlQweda76DqYbEPiDZ6OJqPVp1l8G7sWynmO3t8ttq2qqUdHtXYadzRlGWlxT7TN5ps5NYM0ZAZoyCM0AgtIXApaBgQmQyEYyFK2MxKkVEyGQqmQrLAZTEsDTImBw0pBg0ZIMGlBOaCBmgBmgYNrq9r5TwWHXDJgQbC9SoKuU1X5WIyH0zTq2spy0tL0N2ldRpw0dH1OgeE9T+wf+8/hzDY5d/wBDPbI9z1EPCWn8P/5B/DmWyz7/AKE2uHc9RTwj0z/0/wD5Dfhy7NU7/oTaqfc9RDwh0T/07/kN9yXUVO/6E2in8v1F/L+jv9zu3ul9n+yXU1fmehNfS+X6nF1u1lTSDJUGFFB0BVqmfOai8gPejdz7d8yoUXSytLJhcVlVw9HDM9mmwa2CzD1sjq5UNkdXKHc+VgbHoNrSPemirc0zd++nV+SUfPf2TS2GPeZvbfLuoj30anyOh5zeyXYl3mNul3UR76FT5HQ85vZGxLvMbc+4iPfOf5Fh/Ob2Rsf+zJtr7iI981/kWH8reyXY/wDdjbX3ER75bfIcN5T7I2T/AHY23/RB75TfIcN5T7I2T/dk2z/RFOkOER6+HfDHCUFWojJsLHLcbGAta4O3rEsbRRkpaTErxyi46KMXmm2aWAzQAzQCM0AgtGSkFpMgQtIUQtIXBWxkMismQoitIUsVpSDhpckHDSkwSGjJMDZpcjBOaMkwGeMjAZ4GAzxkYDPGS4DPGRgM8ZGAzxkYDPGRgM8ZGAzxkYDPGRgM8ZGAzxkYDPGRgM8ZJgM8ZLgM8ZGAzxkmAzxkYDPGS4DPGRgM0ZJgjNGS4ILRkYILSDApaQuBC0mSlbNIXAhMhkKIKWLKYjCUg4lAwghIgEiUhMAIAQAgBACAEAIAQAgBACAEAIAQAgBACAEAIAQAkBEoIkKKYApkKKYKVtIUQyFP/9k="/>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624" y="395926"/>
            <a:ext cx="11373760" cy="5948476"/>
          </a:xfrm>
          <a:prstGeom prst="rect">
            <a:avLst/>
          </a:prstGeom>
        </p:spPr>
      </p:pic>
    </p:spTree>
    <p:extLst>
      <p:ext uri="{BB962C8B-B14F-4D97-AF65-F5344CB8AC3E}">
        <p14:creationId xmlns:p14="http://schemas.microsoft.com/office/powerpoint/2010/main" val="1182137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61571" y="537328"/>
            <a:ext cx="11103080" cy="4244261"/>
          </a:xfrm>
          <a:prstGeom prst="rect">
            <a:avLst/>
          </a:prstGeom>
        </p:spPr>
      </p:pic>
      <p:sp>
        <p:nvSpPr>
          <p:cNvPr id="4" name="TextBox 3"/>
          <p:cNvSpPr txBox="1"/>
          <p:nvPr/>
        </p:nvSpPr>
        <p:spPr>
          <a:xfrm>
            <a:off x="1517715" y="5062193"/>
            <a:ext cx="9558779" cy="1569660"/>
          </a:xfrm>
          <a:prstGeom prst="rect">
            <a:avLst/>
          </a:prstGeom>
          <a:noFill/>
        </p:spPr>
        <p:txBody>
          <a:bodyPr wrap="square" rtlCol="0">
            <a:spAutoFit/>
          </a:bodyPr>
          <a:lstStyle/>
          <a:p>
            <a:r>
              <a:rPr lang="en-US" sz="3200" dirty="0" smtClean="0"/>
              <a:t>We won't share Snapshot information unless it's required to service your insurance policy, prevent fraud, perform research or comply with the law. </a:t>
            </a:r>
            <a:endParaRPr lang="en-US" sz="3200" dirty="0"/>
          </a:p>
        </p:txBody>
      </p:sp>
    </p:spTree>
    <p:extLst>
      <p:ext uri="{BB962C8B-B14F-4D97-AF65-F5344CB8AC3E}">
        <p14:creationId xmlns:p14="http://schemas.microsoft.com/office/powerpoint/2010/main" val="259298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909" y="471055"/>
            <a:ext cx="11222182" cy="3077766"/>
          </a:xfrm>
          <a:prstGeom prst="rect">
            <a:avLst/>
          </a:prstGeom>
          <a:noFill/>
        </p:spPr>
        <p:txBody>
          <a:bodyPr wrap="square" rtlCol="0">
            <a:spAutoFit/>
          </a:bodyPr>
          <a:lstStyle/>
          <a:p>
            <a:r>
              <a:rPr lang="en-US" sz="2800" dirty="0"/>
              <a:t>Target assigns every customer a </a:t>
            </a:r>
            <a:r>
              <a:rPr lang="en-US" sz="2800" dirty="0" smtClean="0"/>
              <a:t>Guest ID </a:t>
            </a:r>
            <a:r>
              <a:rPr lang="en-US" sz="2800" dirty="0"/>
              <a:t>number, tied to their credit card, </a:t>
            </a:r>
            <a:r>
              <a:rPr lang="en-US" sz="2800" dirty="0" smtClean="0"/>
              <a:t/>
            </a:r>
            <a:br>
              <a:rPr lang="en-US" sz="2800" dirty="0" smtClean="0"/>
            </a:br>
            <a:r>
              <a:rPr lang="en-US" sz="2800" dirty="0" smtClean="0"/>
              <a:t>name</a:t>
            </a:r>
            <a:r>
              <a:rPr lang="en-US" sz="2800" dirty="0"/>
              <a:t>, or email address that becomes </a:t>
            </a:r>
            <a:r>
              <a:rPr lang="en-US" sz="2800" dirty="0" smtClean="0"/>
              <a:t>a bucket </a:t>
            </a:r>
            <a:r>
              <a:rPr lang="en-US" sz="2800" dirty="0"/>
              <a:t>that </a:t>
            </a:r>
            <a:r>
              <a:rPr lang="en-US" sz="2800" dirty="0" smtClean="0"/>
              <a:t/>
            </a:r>
            <a:br>
              <a:rPr lang="en-US" sz="2800" dirty="0" smtClean="0"/>
            </a:br>
            <a:r>
              <a:rPr lang="en-US" sz="2800" dirty="0" smtClean="0"/>
              <a:t>stores </a:t>
            </a:r>
            <a:r>
              <a:rPr lang="en-US" sz="2800" dirty="0"/>
              <a:t>a history of </a:t>
            </a:r>
            <a:r>
              <a:rPr lang="en-US" sz="2800" dirty="0" smtClean="0"/>
              <a:t>everything </a:t>
            </a:r>
            <a:r>
              <a:rPr lang="en-US" sz="2800" dirty="0"/>
              <a:t>they’ve bought and </a:t>
            </a:r>
            <a:endParaRPr lang="en-US" sz="2800" dirty="0" smtClean="0"/>
          </a:p>
          <a:p>
            <a:r>
              <a:rPr lang="en-US" sz="2800" dirty="0" smtClean="0"/>
              <a:t>any demographic </a:t>
            </a:r>
            <a:r>
              <a:rPr lang="en-US" sz="2800" dirty="0"/>
              <a:t>information </a:t>
            </a:r>
            <a:r>
              <a:rPr lang="en-US" sz="2800" dirty="0" smtClean="0"/>
              <a:t>Target </a:t>
            </a:r>
            <a:r>
              <a:rPr lang="en-US" sz="2800" dirty="0"/>
              <a:t>has collected </a:t>
            </a:r>
            <a:endParaRPr lang="en-US" sz="2800" dirty="0" smtClean="0"/>
          </a:p>
          <a:p>
            <a:r>
              <a:rPr lang="en-US" sz="2800" dirty="0" smtClean="0"/>
              <a:t>from </a:t>
            </a:r>
            <a:r>
              <a:rPr lang="en-US" sz="2800" dirty="0"/>
              <a:t>them or bought </a:t>
            </a:r>
            <a:r>
              <a:rPr lang="en-US" sz="2800" dirty="0" smtClean="0"/>
              <a:t>from other sources. </a:t>
            </a:r>
          </a:p>
          <a:p>
            <a:pPr marL="227013"/>
            <a:r>
              <a:rPr lang="en-US" dirty="0"/>
              <a:t>Kashmir Hill</a:t>
            </a:r>
            <a:r>
              <a:rPr lang="en-US" dirty="0" smtClean="0"/>
              <a:t>, </a:t>
            </a:r>
            <a:r>
              <a:rPr lang="en-US" i="1" dirty="0" smtClean="0"/>
              <a:t>Forbes,</a:t>
            </a:r>
            <a:r>
              <a:rPr lang="en-US" dirty="0" smtClean="0"/>
              <a:t> </a:t>
            </a:r>
            <a:r>
              <a:rPr lang="en-US" dirty="0"/>
              <a:t>February 16, 2012</a:t>
            </a:r>
            <a:endParaRPr lang="en-US" dirty="0" smtClean="0"/>
          </a:p>
          <a:p>
            <a:pPr marL="227013"/>
            <a:r>
              <a:rPr lang="en-US" dirty="0" smtClean="0">
                <a:hlinkClick r:id="rId3"/>
              </a:rPr>
              <a:t>How Target Figured Out A Teen Girl Was Pregnant Before Her Father Did</a:t>
            </a:r>
            <a:r>
              <a:rPr lang="en-US" dirty="0" smtClean="0"/>
              <a:t>  </a:t>
            </a:r>
          </a:p>
          <a:p>
            <a:pPr marL="227013"/>
            <a:endParaRPr lang="en-US" dirty="0"/>
          </a:p>
        </p:txBody>
      </p:sp>
      <p:sp>
        <p:nvSpPr>
          <p:cNvPr id="3" name="TextBox 2"/>
          <p:cNvSpPr txBox="1"/>
          <p:nvPr/>
        </p:nvSpPr>
        <p:spPr>
          <a:xfrm>
            <a:off x="367145" y="3349729"/>
            <a:ext cx="11457709" cy="3385542"/>
          </a:xfrm>
          <a:prstGeom prst="rect">
            <a:avLst/>
          </a:prstGeom>
          <a:noFill/>
        </p:spPr>
        <p:txBody>
          <a:bodyPr wrap="square" rtlCol="0">
            <a:spAutoFit/>
          </a:bodyPr>
          <a:lstStyle/>
          <a:p>
            <a:r>
              <a:rPr lang="en-US" sz="2800" dirty="0"/>
              <a:t>T</a:t>
            </a:r>
            <a:r>
              <a:rPr lang="en-US" sz="2800" dirty="0" smtClean="0"/>
              <a:t>he </a:t>
            </a:r>
            <a:r>
              <a:rPr lang="en-US" sz="2800" dirty="0"/>
              <a:t>marketers said they wanted to send specially</a:t>
            </a:r>
          </a:p>
          <a:p>
            <a:r>
              <a:rPr lang="en-US" sz="2800" dirty="0"/>
              <a:t>designed ads to women in their second trimester, </a:t>
            </a:r>
            <a:r>
              <a:rPr lang="en-US" sz="2800" dirty="0" smtClean="0"/>
              <a:t/>
            </a:r>
            <a:br>
              <a:rPr lang="en-US" sz="2800" dirty="0" smtClean="0"/>
            </a:br>
            <a:r>
              <a:rPr lang="en-US" sz="2800" dirty="0" smtClean="0"/>
              <a:t>which </a:t>
            </a:r>
            <a:r>
              <a:rPr lang="en-US" sz="2800" dirty="0"/>
              <a:t>is when most expectant mothers begin buying </a:t>
            </a:r>
            <a:endParaRPr lang="en-US" sz="2800" dirty="0" smtClean="0"/>
          </a:p>
          <a:p>
            <a:r>
              <a:rPr lang="en-US" sz="2800" dirty="0" smtClean="0"/>
              <a:t>all sorts </a:t>
            </a:r>
            <a:r>
              <a:rPr lang="en-US" sz="2800" dirty="0"/>
              <a:t>of new things, like prenatal vitamins and </a:t>
            </a:r>
            <a:endParaRPr lang="en-US" sz="2800" dirty="0" smtClean="0"/>
          </a:p>
          <a:p>
            <a:r>
              <a:rPr lang="en-US" sz="2800" dirty="0" smtClean="0"/>
              <a:t>maternity </a:t>
            </a:r>
            <a:r>
              <a:rPr lang="en-US" sz="2800" dirty="0"/>
              <a:t>clothing. </a:t>
            </a:r>
            <a:r>
              <a:rPr lang="en-US" sz="2800" dirty="0" smtClean="0"/>
              <a:t>“</a:t>
            </a:r>
            <a:r>
              <a:rPr lang="en-US" sz="2800" dirty="0"/>
              <a:t>We knew that if we could </a:t>
            </a:r>
            <a:endParaRPr lang="en-US" sz="2800" dirty="0" smtClean="0"/>
          </a:p>
          <a:p>
            <a:r>
              <a:rPr lang="en-US" sz="2800" dirty="0" smtClean="0"/>
              <a:t>identify </a:t>
            </a:r>
            <a:r>
              <a:rPr lang="en-US" sz="2800" dirty="0"/>
              <a:t>them in their second trimester, there’s a </a:t>
            </a:r>
            <a:endParaRPr lang="en-US" sz="2800" dirty="0" smtClean="0"/>
          </a:p>
          <a:p>
            <a:r>
              <a:rPr lang="en-US" sz="2800" dirty="0" smtClean="0"/>
              <a:t>good </a:t>
            </a:r>
            <a:r>
              <a:rPr lang="en-US" sz="2800" dirty="0"/>
              <a:t>chance we could </a:t>
            </a:r>
            <a:r>
              <a:rPr lang="en-US" sz="2800" dirty="0" smtClean="0"/>
              <a:t>capture them </a:t>
            </a:r>
            <a:r>
              <a:rPr lang="en-US" sz="2800" dirty="0"/>
              <a:t>for </a:t>
            </a:r>
            <a:r>
              <a:rPr lang="en-US" sz="2800" dirty="0" smtClean="0"/>
              <a:t>years</a:t>
            </a:r>
            <a:r>
              <a:rPr lang="en-US" sz="2800" dirty="0"/>
              <a:t>.</a:t>
            </a:r>
            <a:r>
              <a:rPr lang="en-US" sz="2800" dirty="0" smtClean="0"/>
              <a:t>”  </a:t>
            </a:r>
          </a:p>
          <a:p>
            <a:pPr marL="227013"/>
            <a:r>
              <a:rPr lang="en-US" dirty="0" smtClean="0"/>
              <a:t>Charles </a:t>
            </a:r>
            <a:r>
              <a:rPr lang="en-US" dirty="0" err="1" smtClean="0"/>
              <a:t>Duhigg</a:t>
            </a:r>
            <a:r>
              <a:rPr lang="en-US" dirty="0" smtClean="0"/>
              <a:t>, </a:t>
            </a:r>
            <a:r>
              <a:rPr lang="en-US" i="1" dirty="0" smtClean="0"/>
              <a:t>New York Times,</a:t>
            </a:r>
            <a:r>
              <a:rPr lang="en-US" dirty="0" smtClean="0"/>
              <a:t> </a:t>
            </a:r>
            <a:r>
              <a:rPr lang="en-US" dirty="0"/>
              <a:t>February 16, </a:t>
            </a:r>
            <a:r>
              <a:rPr lang="en-US" dirty="0" smtClean="0"/>
              <a:t>2012   </a:t>
            </a:r>
            <a:r>
              <a:rPr lang="en-US" dirty="0" smtClean="0">
                <a:hlinkClick r:id="rId4"/>
              </a:rPr>
              <a:t>How Companies Learn Your Secrets</a:t>
            </a:r>
            <a:endParaRPr lang="en-US" dirty="0" smtClean="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7200" y="616054"/>
            <a:ext cx="4114800" cy="5467350"/>
          </a:xfrm>
          <a:prstGeom prst="rect">
            <a:avLst/>
          </a:prstGeom>
        </p:spPr>
      </p:pic>
    </p:spTree>
    <p:extLst>
      <p:ext uri="{BB962C8B-B14F-4D97-AF65-F5344CB8AC3E}">
        <p14:creationId xmlns:p14="http://schemas.microsoft.com/office/powerpoint/2010/main" val="408205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055" y="761857"/>
            <a:ext cx="11457709" cy="5386090"/>
          </a:xfrm>
          <a:prstGeom prst="rect">
            <a:avLst/>
          </a:prstGeom>
          <a:noFill/>
        </p:spPr>
        <p:txBody>
          <a:bodyPr wrap="square" rtlCol="0">
            <a:spAutoFit/>
          </a:bodyPr>
          <a:lstStyle/>
          <a:p>
            <a:r>
              <a:rPr lang="en-US" sz="2800" dirty="0" smtClean="0"/>
              <a:t>Women </a:t>
            </a:r>
            <a:r>
              <a:rPr lang="en-US" sz="2800" dirty="0"/>
              <a:t>on the baby registry were buying larger </a:t>
            </a:r>
            <a:r>
              <a:rPr lang="en-US" sz="2800" dirty="0" smtClean="0"/>
              <a:t/>
            </a:r>
            <a:br>
              <a:rPr lang="en-US" sz="2800" dirty="0" smtClean="0"/>
            </a:br>
            <a:r>
              <a:rPr lang="en-US" sz="2800" dirty="0" smtClean="0"/>
              <a:t>quantities </a:t>
            </a:r>
            <a:r>
              <a:rPr lang="en-US" sz="2800" dirty="0"/>
              <a:t>of unscented </a:t>
            </a:r>
            <a:r>
              <a:rPr lang="en-US" sz="2800" dirty="0" smtClean="0"/>
              <a:t>lotion around </a:t>
            </a:r>
            <a:r>
              <a:rPr lang="en-US" sz="2800" dirty="0"/>
              <a:t>the </a:t>
            </a:r>
            <a:endParaRPr lang="en-US" sz="2800" dirty="0" smtClean="0"/>
          </a:p>
          <a:p>
            <a:r>
              <a:rPr lang="en-US" sz="2800" dirty="0" smtClean="0"/>
              <a:t>beginning </a:t>
            </a:r>
            <a:r>
              <a:rPr lang="en-US" sz="2800" dirty="0"/>
              <a:t>of their second trimester. Another </a:t>
            </a:r>
            <a:endParaRPr lang="en-US" sz="2800" dirty="0" smtClean="0"/>
          </a:p>
          <a:p>
            <a:r>
              <a:rPr lang="en-US" sz="2800" dirty="0" smtClean="0"/>
              <a:t>analyst </a:t>
            </a:r>
            <a:r>
              <a:rPr lang="en-US" sz="2800" dirty="0"/>
              <a:t>noted that sometime in the first 20 weeks,</a:t>
            </a:r>
          </a:p>
          <a:p>
            <a:r>
              <a:rPr lang="en-US" sz="2800" dirty="0"/>
              <a:t>pregnant women loaded up on supplements like </a:t>
            </a:r>
            <a:endParaRPr lang="en-US" sz="2800" dirty="0" smtClean="0"/>
          </a:p>
          <a:p>
            <a:r>
              <a:rPr lang="en-US" sz="2800" dirty="0" smtClean="0"/>
              <a:t>calcium</a:t>
            </a:r>
            <a:r>
              <a:rPr lang="en-US" sz="2800" dirty="0"/>
              <a:t>, magnesium and zinc. Many shoppers </a:t>
            </a:r>
            <a:endParaRPr lang="en-US" sz="2800" dirty="0" smtClean="0"/>
          </a:p>
          <a:p>
            <a:r>
              <a:rPr lang="en-US" sz="2800" dirty="0" smtClean="0"/>
              <a:t>purchase soap </a:t>
            </a:r>
            <a:r>
              <a:rPr lang="en-US" sz="2800" dirty="0"/>
              <a:t>and cotton balls, but when someone </a:t>
            </a:r>
            <a:endParaRPr lang="en-US" sz="2800" dirty="0" smtClean="0"/>
          </a:p>
          <a:p>
            <a:r>
              <a:rPr lang="en-US" sz="2800" dirty="0" smtClean="0"/>
              <a:t>suddenly </a:t>
            </a:r>
            <a:r>
              <a:rPr lang="en-US" sz="2800" dirty="0"/>
              <a:t>starts buying lots of scent-free soap and </a:t>
            </a:r>
            <a:endParaRPr lang="en-US" sz="2800" dirty="0" smtClean="0"/>
          </a:p>
          <a:p>
            <a:r>
              <a:rPr lang="en-US" sz="2800" dirty="0" smtClean="0"/>
              <a:t>extra-big </a:t>
            </a:r>
            <a:r>
              <a:rPr lang="en-US" sz="2800" dirty="0"/>
              <a:t>bags </a:t>
            </a:r>
            <a:r>
              <a:rPr lang="en-US" sz="2800" dirty="0" smtClean="0"/>
              <a:t>of cotton </a:t>
            </a:r>
            <a:r>
              <a:rPr lang="en-US" sz="2800" dirty="0"/>
              <a:t>balls, in addition to hand </a:t>
            </a:r>
            <a:endParaRPr lang="en-US" sz="2800" dirty="0" smtClean="0"/>
          </a:p>
          <a:p>
            <a:r>
              <a:rPr lang="en-US" sz="2800" dirty="0" smtClean="0"/>
              <a:t>sanitizers </a:t>
            </a:r>
            <a:r>
              <a:rPr lang="en-US" sz="2800" dirty="0"/>
              <a:t>and washcloths, it signals they could be </a:t>
            </a:r>
            <a:endParaRPr lang="en-US" sz="2800" dirty="0" smtClean="0"/>
          </a:p>
          <a:p>
            <a:r>
              <a:rPr lang="en-US" sz="2800" dirty="0" smtClean="0"/>
              <a:t>getting </a:t>
            </a:r>
            <a:r>
              <a:rPr lang="en-US" sz="2800" dirty="0"/>
              <a:t>close to </a:t>
            </a:r>
            <a:r>
              <a:rPr lang="en-US" sz="2800" dirty="0" smtClean="0"/>
              <a:t>their delivery </a:t>
            </a:r>
            <a:r>
              <a:rPr lang="en-US" sz="2800" dirty="0"/>
              <a:t>date.</a:t>
            </a:r>
            <a:endParaRPr lang="en-US" sz="2800" dirty="0" smtClean="0"/>
          </a:p>
          <a:p>
            <a:pPr marL="227013"/>
            <a:r>
              <a:rPr lang="en-US" dirty="0"/>
              <a:t>Charles </a:t>
            </a:r>
            <a:r>
              <a:rPr lang="en-US" dirty="0" err="1"/>
              <a:t>Duhigg</a:t>
            </a:r>
            <a:r>
              <a:rPr lang="en-US" dirty="0"/>
              <a:t>, </a:t>
            </a:r>
            <a:r>
              <a:rPr lang="en-US" i="1" dirty="0"/>
              <a:t>New York </a:t>
            </a:r>
            <a:r>
              <a:rPr lang="en-US" i="1" dirty="0" smtClean="0"/>
              <a:t>Times,</a:t>
            </a:r>
            <a:r>
              <a:rPr lang="en-US" dirty="0" smtClean="0"/>
              <a:t> </a:t>
            </a:r>
            <a:r>
              <a:rPr lang="en-US" dirty="0"/>
              <a:t>February 16, 2012   </a:t>
            </a:r>
            <a:endParaRPr lang="en-US" dirty="0" smtClean="0"/>
          </a:p>
          <a:p>
            <a:pPr marL="227013"/>
            <a:r>
              <a:rPr lang="en-US" dirty="0" smtClean="0">
                <a:hlinkClick r:id="rId3"/>
              </a:rPr>
              <a:t>How </a:t>
            </a:r>
            <a:r>
              <a:rPr lang="en-US" dirty="0">
                <a:hlinkClick r:id="rId3"/>
              </a:rPr>
              <a:t>Companies Learn Your Secrets</a:t>
            </a:r>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7200" y="680597"/>
            <a:ext cx="4114800" cy="5467350"/>
          </a:xfrm>
          <a:prstGeom prst="rect">
            <a:avLst/>
          </a:prstGeom>
        </p:spPr>
      </p:pic>
    </p:spTree>
    <p:extLst>
      <p:ext uri="{BB962C8B-B14F-4D97-AF65-F5344CB8AC3E}">
        <p14:creationId xmlns:p14="http://schemas.microsoft.com/office/powerpoint/2010/main" val="336131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0068" y="141116"/>
            <a:ext cx="11222182" cy="7109639"/>
          </a:xfrm>
          <a:prstGeom prst="rect">
            <a:avLst/>
          </a:prstGeom>
          <a:noFill/>
        </p:spPr>
        <p:txBody>
          <a:bodyPr wrap="square" rtlCol="0">
            <a:spAutoFit/>
          </a:bodyPr>
          <a:lstStyle/>
          <a:p>
            <a:r>
              <a:rPr lang="en-US" sz="2800" dirty="0" smtClean="0"/>
              <a:t>A man walked into a Target outside Minneapolis and demanded to see the manager. He was clutching coupons that had been sent to his daughter, and he was angry . . . .</a:t>
            </a:r>
          </a:p>
          <a:p>
            <a:r>
              <a:rPr lang="en-US" sz="2800" dirty="0" smtClean="0"/>
              <a:t>“My daughter got this in the mail!” he said. “She’s still in high school, and you’re sending her coupons for baby clothes and cribs? Are you trying to encourage her to get pregnant?”</a:t>
            </a:r>
          </a:p>
          <a:p>
            <a:r>
              <a:rPr lang="en-US" sz="2800" dirty="0" smtClean="0"/>
              <a:t>The manager didn’t have any idea what the man was talking about. He looked at the mailer. Sure enough, it was addressed to the man’s daughter and contained advertisements for maternity clothing, nursery furniture and pictures of smiling infants. The manager apologized and then called a few days later to apologize again.</a:t>
            </a:r>
          </a:p>
          <a:p>
            <a:r>
              <a:rPr lang="en-US" sz="2800" dirty="0" smtClean="0"/>
              <a:t>On the phone, though, the father was somewhat abashed. “I had a talk with my daughter,” he said. “It turns out there’s been some activities in my house I haven’t been completely aware of.  She’s due in August. I owe you an apology.”</a:t>
            </a:r>
          </a:p>
          <a:p>
            <a:pPr marL="227013"/>
            <a:r>
              <a:rPr lang="en-US" dirty="0"/>
              <a:t>Charles </a:t>
            </a:r>
            <a:r>
              <a:rPr lang="en-US" dirty="0" err="1"/>
              <a:t>Duhigg</a:t>
            </a:r>
            <a:r>
              <a:rPr lang="en-US" dirty="0"/>
              <a:t>, New York Times February 16, 2012   </a:t>
            </a:r>
            <a:r>
              <a:rPr lang="en-US" dirty="0">
                <a:hlinkClick r:id="rId3"/>
              </a:rPr>
              <a:t>How Companies Learn Your Secrets</a:t>
            </a:r>
            <a:endParaRPr lang="en-US" dirty="0"/>
          </a:p>
          <a:p>
            <a:endParaRPr lang="en-US" dirty="0"/>
          </a:p>
        </p:txBody>
      </p:sp>
    </p:spTree>
    <p:extLst>
      <p:ext uri="{BB962C8B-B14F-4D97-AF65-F5344CB8AC3E}">
        <p14:creationId xmlns:p14="http://schemas.microsoft.com/office/powerpoint/2010/main" val="10512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tx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0" end="0"/>
                                            </p:txEl>
                                          </p:spTgt>
                                        </p:tgtEl>
                                        <p:attrNameLst>
                                          <p:attrName>ppt_c</p:attrName>
                                        </p:attrNameLst>
                                      </p:cBhvr>
                                      <p:to>
                                        <a:schemeClr val="tx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1" end="1"/>
                                            </p:txEl>
                                          </p:spTgt>
                                        </p:tgtEl>
                                        <p:attrNameLst>
                                          <p:attrName>ppt_c</p:attrName>
                                        </p:attrNameLst>
                                      </p:cBhvr>
                                      <p:to>
                                        <a:schemeClr val="tx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
                                            <p:txEl>
                                              <p:pRg st="2" end="2"/>
                                            </p:txEl>
                                          </p:spTgt>
                                        </p:tgtEl>
                                        <p:attrNameLst>
                                          <p:attrName>ppt_c</p:attrName>
                                        </p:attrNameLst>
                                      </p:cBhvr>
                                      <p:to>
                                        <a:schemeClr val="tx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909" y="471055"/>
            <a:ext cx="11222182" cy="5232202"/>
          </a:xfrm>
          <a:prstGeom prst="rect">
            <a:avLst/>
          </a:prstGeom>
          <a:noFill/>
        </p:spPr>
        <p:txBody>
          <a:bodyPr wrap="square" rtlCol="0">
            <a:spAutoFit/>
          </a:bodyPr>
          <a:lstStyle/>
          <a:p>
            <a:r>
              <a:rPr lang="en-US" sz="2800" dirty="0"/>
              <a:t>“With the pregnancy products, though, we learned that some women react badly,” the executive said. “</a:t>
            </a:r>
            <a:r>
              <a:rPr lang="en-US" sz="2800" dirty="0" smtClean="0"/>
              <a:t>Then we </a:t>
            </a:r>
            <a:r>
              <a:rPr lang="en-US" sz="2800" dirty="0"/>
              <a:t>started mixing in all these ads for things we knew pregnant women would never buy, so the baby </a:t>
            </a:r>
            <a:r>
              <a:rPr lang="en-US" sz="2800" dirty="0" smtClean="0"/>
              <a:t>ads looked </a:t>
            </a:r>
            <a:r>
              <a:rPr lang="en-US" sz="2800" dirty="0"/>
              <a:t>random. We’d put an ad for a lawn mower next to diapers. We’d put a coupon for wineglasses next </a:t>
            </a:r>
            <a:r>
              <a:rPr lang="en-US" sz="2800" dirty="0" smtClean="0"/>
              <a:t>to infant </a:t>
            </a:r>
            <a:r>
              <a:rPr lang="en-US" sz="2800" dirty="0"/>
              <a:t>clothes. That way, it looked like all the products were chosen by chance</a:t>
            </a:r>
            <a:r>
              <a:rPr lang="en-US" sz="2800" dirty="0" smtClean="0"/>
              <a:t>.”</a:t>
            </a:r>
            <a:endParaRPr lang="en-US" sz="2800" dirty="0"/>
          </a:p>
          <a:p>
            <a:r>
              <a:rPr lang="en-US" sz="2800" dirty="0"/>
              <a:t>“And we found out that as long as a pregnant woman thinks she hasn’t been spied on, she’ll use the </a:t>
            </a:r>
            <a:r>
              <a:rPr lang="en-US" sz="2800" dirty="0" smtClean="0"/>
              <a:t>coupons.  She </a:t>
            </a:r>
            <a:r>
              <a:rPr lang="en-US" sz="2800" dirty="0"/>
              <a:t>just assumes that everyone else on her block got the same mailer for diapers and cribs. As long as </a:t>
            </a:r>
            <a:r>
              <a:rPr lang="en-US" sz="2800" dirty="0" smtClean="0"/>
              <a:t>we don’t </a:t>
            </a:r>
            <a:r>
              <a:rPr lang="en-US" sz="2800" dirty="0"/>
              <a:t>spook her, it works</a:t>
            </a:r>
            <a:r>
              <a:rPr lang="en-US" sz="2800" dirty="0" smtClean="0"/>
              <a:t>.”</a:t>
            </a:r>
          </a:p>
          <a:p>
            <a:endParaRPr lang="en-US" dirty="0"/>
          </a:p>
          <a:p>
            <a:pPr marL="227013"/>
            <a:r>
              <a:rPr lang="en-US" dirty="0"/>
              <a:t>Charles </a:t>
            </a:r>
            <a:r>
              <a:rPr lang="en-US" dirty="0" err="1"/>
              <a:t>Duhigg</a:t>
            </a:r>
            <a:r>
              <a:rPr lang="en-US" dirty="0"/>
              <a:t>, </a:t>
            </a:r>
            <a:r>
              <a:rPr lang="en-US" i="1" dirty="0"/>
              <a:t>New York </a:t>
            </a:r>
            <a:r>
              <a:rPr lang="en-US" i="1" dirty="0" smtClean="0"/>
              <a:t>Times,</a:t>
            </a:r>
            <a:r>
              <a:rPr lang="en-US" dirty="0" smtClean="0"/>
              <a:t> </a:t>
            </a:r>
            <a:r>
              <a:rPr lang="en-US" dirty="0"/>
              <a:t>February 16, 2012   </a:t>
            </a:r>
            <a:r>
              <a:rPr lang="en-US" dirty="0">
                <a:hlinkClick r:id="rId3"/>
              </a:rPr>
              <a:t>How Companies Learn Your Secrets</a:t>
            </a:r>
            <a:endParaRPr lang="en-US" dirty="0"/>
          </a:p>
          <a:p>
            <a:endParaRPr lang="en-US" dirty="0"/>
          </a:p>
        </p:txBody>
      </p:sp>
    </p:spTree>
    <p:extLst>
      <p:ext uri="{BB962C8B-B14F-4D97-AF65-F5344CB8AC3E}">
        <p14:creationId xmlns:p14="http://schemas.microsoft.com/office/powerpoint/2010/main" val="192470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909" y="471055"/>
            <a:ext cx="11222182" cy="4370427"/>
          </a:xfrm>
          <a:prstGeom prst="rect">
            <a:avLst/>
          </a:prstGeom>
          <a:noFill/>
        </p:spPr>
        <p:txBody>
          <a:bodyPr wrap="square" rtlCol="0">
            <a:spAutoFit/>
          </a:bodyPr>
          <a:lstStyle/>
          <a:p>
            <a:r>
              <a:rPr lang="en-US" sz="2800" dirty="0"/>
              <a:t>“Just wait. We’ll be sending you coupons for things you want before you even know you want them.”</a:t>
            </a:r>
          </a:p>
          <a:p>
            <a:endParaRPr lang="en-US" sz="2800" dirty="0" smtClean="0"/>
          </a:p>
          <a:p>
            <a:r>
              <a:rPr lang="en-US" sz="2800" dirty="0" smtClean="0"/>
              <a:t>When </a:t>
            </a:r>
            <a:r>
              <a:rPr lang="en-US" sz="2800" dirty="0"/>
              <a:t>I offered to fly to Target’s headquarters to discuss its concerns, a spokeswoman e-mailed that no </a:t>
            </a:r>
            <a:r>
              <a:rPr lang="en-US" sz="2800" dirty="0" smtClean="0"/>
              <a:t>one would </a:t>
            </a:r>
            <a:r>
              <a:rPr lang="en-US" sz="2800" dirty="0"/>
              <a:t>meet me. When I flew out anyway, I was told I was on a list of prohibited visitors. “I’ve </a:t>
            </a:r>
            <a:r>
              <a:rPr lang="en-US" sz="2800" dirty="0" smtClean="0"/>
              <a:t>been instructed </a:t>
            </a:r>
            <a:r>
              <a:rPr lang="en-US" sz="2800" dirty="0"/>
              <a:t>not to give you access and to ask you to leave,” said a very nice security guard named Alex</a:t>
            </a:r>
            <a:r>
              <a:rPr lang="en-US" sz="2800" dirty="0" smtClean="0"/>
              <a:t>.</a:t>
            </a:r>
          </a:p>
          <a:p>
            <a:endParaRPr lang="en-US" dirty="0"/>
          </a:p>
          <a:p>
            <a:pPr marL="227013"/>
            <a:r>
              <a:rPr lang="en-US" dirty="0"/>
              <a:t>Charles </a:t>
            </a:r>
            <a:r>
              <a:rPr lang="en-US" dirty="0" err="1"/>
              <a:t>Duhigg</a:t>
            </a:r>
            <a:r>
              <a:rPr lang="en-US" dirty="0"/>
              <a:t>, </a:t>
            </a:r>
            <a:r>
              <a:rPr lang="en-US" i="1" dirty="0"/>
              <a:t>New York </a:t>
            </a:r>
            <a:r>
              <a:rPr lang="en-US" i="1" dirty="0" smtClean="0"/>
              <a:t>Times,</a:t>
            </a:r>
            <a:r>
              <a:rPr lang="en-US" dirty="0" smtClean="0"/>
              <a:t> </a:t>
            </a:r>
            <a:r>
              <a:rPr lang="en-US" dirty="0"/>
              <a:t>February 16, 2012   </a:t>
            </a:r>
            <a:r>
              <a:rPr lang="en-US" dirty="0">
                <a:hlinkClick r:id="rId3"/>
              </a:rPr>
              <a:t>How Companies Learn Your Secrets</a:t>
            </a:r>
            <a:endParaRPr lang="en-US" dirty="0"/>
          </a:p>
          <a:p>
            <a:endParaRPr lang="en-US" dirty="0"/>
          </a:p>
        </p:txBody>
      </p:sp>
    </p:spTree>
    <p:extLst>
      <p:ext uri="{BB962C8B-B14F-4D97-AF65-F5344CB8AC3E}">
        <p14:creationId xmlns:p14="http://schemas.microsoft.com/office/powerpoint/2010/main" val="3989588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283" y="107938"/>
            <a:ext cx="10293927" cy="6204950"/>
          </a:xfrm>
          <a:prstGeom prst="rect">
            <a:avLst/>
          </a:prstGeom>
        </p:spPr>
      </p:pic>
      <p:sp>
        <p:nvSpPr>
          <p:cNvPr id="3" name="TextBox 2"/>
          <p:cNvSpPr txBox="1"/>
          <p:nvPr/>
        </p:nvSpPr>
        <p:spPr>
          <a:xfrm>
            <a:off x="853413" y="6381947"/>
            <a:ext cx="10220797" cy="369332"/>
          </a:xfrm>
          <a:prstGeom prst="rect">
            <a:avLst/>
          </a:prstGeom>
          <a:noFill/>
        </p:spPr>
        <p:txBody>
          <a:bodyPr wrap="square" rtlCol="0">
            <a:spAutoFit/>
          </a:bodyPr>
          <a:lstStyle/>
          <a:p>
            <a:r>
              <a:rPr lang="en-US" dirty="0">
                <a:hlinkClick r:id="rId4"/>
              </a:rPr>
              <a:t>https://</a:t>
            </a:r>
            <a:r>
              <a:rPr lang="en-US" dirty="0" smtClean="0">
                <a:hlinkClick r:id="rId4"/>
              </a:rPr>
              <a:t>www.facebook.com/notes/facebook-data-science/the-formation-of-love/10152064609253859</a:t>
            </a:r>
            <a:r>
              <a:rPr lang="en-US" dirty="0" smtClean="0"/>
              <a:t> </a:t>
            </a:r>
            <a:endParaRPr lang="en-US" dirty="0"/>
          </a:p>
        </p:txBody>
      </p:sp>
    </p:spTree>
    <p:extLst>
      <p:ext uri="{BB962C8B-B14F-4D97-AF65-F5344CB8AC3E}">
        <p14:creationId xmlns:p14="http://schemas.microsoft.com/office/powerpoint/2010/main" val="603739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smtClean="0">
                <a:effectLst/>
              </a:rPr>
              <a:t>The right of the people to be secure in their persons, houses, papers, and effects, against unreasonable searches and seizures, shall not be violated, </a:t>
            </a:r>
          </a:p>
          <a:p>
            <a:pPr marL="0" indent="0">
              <a:buNone/>
            </a:pPr>
            <a:r>
              <a:rPr lang="en-US" sz="3600" dirty="0" smtClean="0">
                <a:effectLst/>
              </a:rPr>
              <a:t>and no Warrants shall issue, but upon probable cause, supported by Oath or affirmation, and particularly describing the place to be searched, and the persons or things to be seized. </a:t>
            </a:r>
            <a:endParaRPr lang="en-US" sz="3600" dirty="0"/>
          </a:p>
        </p:txBody>
      </p:sp>
    </p:spTree>
    <p:extLst>
      <p:ext uri="{BB962C8B-B14F-4D97-AF65-F5344CB8AC3E}">
        <p14:creationId xmlns:p14="http://schemas.microsoft.com/office/powerpoint/2010/main" val="2111921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534" y="177143"/>
            <a:ext cx="10215154" cy="6043966"/>
          </a:xfrm>
          <a:prstGeom prst="rect">
            <a:avLst/>
          </a:prstGeom>
        </p:spPr>
      </p:pic>
      <p:sp>
        <p:nvSpPr>
          <p:cNvPr id="3" name="TextBox 2"/>
          <p:cNvSpPr txBox="1"/>
          <p:nvPr/>
        </p:nvSpPr>
        <p:spPr>
          <a:xfrm>
            <a:off x="1023096" y="6353666"/>
            <a:ext cx="10220797" cy="369332"/>
          </a:xfrm>
          <a:prstGeom prst="rect">
            <a:avLst/>
          </a:prstGeom>
          <a:noFill/>
        </p:spPr>
        <p:txBody>
          <a:bodyPr wrap="square" rtlCol="0">
            <a:spAutoFit/>
          </a:bodyPr>
          <a:lstStyle/>
          <a:p>
            <a:r>
              <a:rPr lang="en-US" dirty="0">
                <a:hlinkClick r:id="rId4"/>
              </a:rPr>
              <a:t>https://</a:t>
            </a:r>
            <a:r>
              <a:rPr lang="en-US" dirty="0" smtClean="0">
                <a:hlinkClick r:id="rId4"/>
              </a:rPr>
              <a:t>www.facebook.com/notes/facebook-data-science/the-formation-of-love/10152064609253859</a:t>
            </a:r>
            <a:r>
              <a:rPr lang="en-US" dirty="0" smtClean="0"/>
              <a:t> </a:t>
            </a:r>
            <a:endParaRPr lang="en-US" dirty="0"/>
          </a:p>
        </p:txBody>
      </p:sp>
    </p:spTree>
    <p:extLst>
      <p:ext uri="{BB962C8B-B14F-4D97-AF65-F5344CB8AC3E}">
        <p14:creationId xmlns:p14="http://schemas.microsoft.com/office/powerpoint/2010/main" val="23826302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909" y="471055"/>
            <a:ext cx="11222182" cy="6771084"/>
          </a:xfrm>
          <a:prstGeom prst="rect">
            <a:avLst/>
          </a:prstGeom>
          <a:noFill/>
        </p:spPr>
        <p:txBody>
          <a:bodyPr wrap="square" rtlCol="0">
            <a:spAutoFit/>
          </a:bodyPr>
          <a:lstStyle/>
          <a:p>
            <a:r>
              <a:rPr lang="en-US" sz="2800" dirty="0" smtClean="0"/>
              <a:t>Facebook makes money by selling ad space to companies that want to reach us. Advertisers choose key words or details — like relationship status, location, activities, favorite books and employment — and then Facebook runs the ads for the targeted subset of its 845 million users. If you indicate that you like cupcakes, live in a certain neighborhood and have invited friends over, expect an ad from a nearby bakery to appear on your page.</a:t>
            </a:r>
          </a:p>
          <a:p>
            <a:endParaRPr lang="en-US" dirty="0" smtClean="0"/>
          </a:p>
          <a:p>
            <a:pPr marL="227013"/>
            <a:r>
              <a:rPr lang="en-US" dirty="0" smtClean="0"/>
              <a:t>Lori Andrews, </a:t>
            </a:r>
            <a:r>
              <a:rPr lang="en-US" dirty="0" smtClean="0">
                <a:hlinkClick r:id="rId3"/>
              </a:rPr>
              <a:t>Facebook Is Using You</a:t>
            </a:r>
            <a:r>
              <a:rPr lang="en-US" dirty="0" smtClean="0"/>
              <a:t>  </a:t>
            </a:r>
            <a:r>
              <a:rPr lang="en-US" i="1" dirty="0" smtClean="0"/>
              <a:t>New </a:t>
            </a:r>
            <a:r>
              <a:rPr lang="en-US" i="1" dirty="0"/>
              <a:t>York </a:t>
            </a:r>
            <a:r>
              <a:rPr lang="en-US" i="1" dirty="0" smtClean="0"/>
              <a:t>Times,</a:t>
            </a:r>
            <a:r>
              <a:rPr lang="en-US" dirty="0" smtClean="0"/>
              <a:t> February </a:t>
            </a:r>
            <a:r>
              <a:rPr lang="en-US" dirty="0"/>
              <a:t>4, 2012</a:t>
            </a:r>
          </a:p>
          <a:p>
            <a:endParaRPr lang="en-US" dirty="0"/>
          </a:p>
          <a:p>
            <a:r>
              <a:rPr lang="en-US" sz="2800" dirty="0"/>
              <a:t>The most important thing to understand about Facebook is that you are not Facebook’s customer, </a:t>
            </a:r>
            <a:r>
              <a:rPr lang="en-US" sz="2800" b="1" dirty="0"/>
              <a:t>you are its inventory.</a:t>
            </a:r>
            <a:r>
              <a:rPr lang="en-US" sz="2800" dirty="0"/>
              <a:t> </a:t>
            </a:r>
            <a:r>
              <a:rPr lang="en-US" sz="2800" b="1" dirty="0"/>
              <a:t>You are the product</a:t>
            </a:r>
            <a:r>
              <a:rPr lang="en-US" sz="2800" dirty="0"/>
              <a:t> Facebook is selling. Facebook’s real customers are advertisers. You, as a Facebook member, are useful only because you can be packaged up and sold to advertisers. </a:t>
            </a:r>
          </a:p>
          <a:p>
            <a:endParaRPr lang="en-US" dirty="0"/>
          </a:p>
          <a:p>
            <a:pPr marL="227013"/>
            <a:r>
              <a:rPr lang="en-US" dirty="0"/>
              <a:t>Daniel </a:t>
            </a:r>
            <a:r>
              <a:rPr lang="en-US" dirty="0" smtClean="0"/>
              <a:t>Lyons, </a:t>
            </a:r>
            <a:r>
              <a:rPr lang="en-US" dirty="0" smtClean="0">
                <a:hlinkClick r:id="rId4"/>
              </a:rPr>
              <a:t>Online </a:t>
            </a:r>
            <a:r>
              <a:rPr lang="en-US" dirty="0">
                <a:hlinkClick r:id="rId4"/>
              </a:rPr>
              <a:t>Privacy: Who Needs Friends Like Facebook</a:t>
            </a:r>
            <a:r>
              <a:rPr lang="en-US" dirty="0" smtClean="0">
                <a:hlinkClick r:id="rId4"/>
              </a:rPr>
              <a:t>?</a:t>
            </a:r>
            <a:r>
              <a:rPr lang="en-US" dirty="0"/>
              <a:t> </a:t>
            </a:r>
            <a:r>
              <a:rPr lang="en-US" dirty="0" smtClean="0"/>
              <a:t>   </a:t>
            </a:r>
            <a:r>
              <a:rPr lang="en-US" i="1" dirty="0" smtClean="0"/>
              <a:t>Newsweek,</a:t>
            </a:r>
            <a:r>
              <a:rPr lang="en-US" dirty="0" smtClean="0"/>
              <a:t> </a:t>
            </a:r>
            <a:r>
              <a:rPr lang="en-US" dirty="0"/>
              <a:t>March 23, 2010</a:t>
            </a:r>
          </a:p>
          <a:p>
            <a:endParaRPr lang="en-US" dirty="0"/>
          </a:p>
          <a:p>
            <a:endParaRPr lang="en-US" dirty="0"/>
          </a:p>
        </p:txBody>
      </p:sp>
    </p:spTree>
    <p:extLst>
      <p:ext uri="{BB962C8B-B14F-4D97-AF65-F5344CB8AC3E}">
        <p14:creationId xmlns:p14="http://schemas.microsoft.com/office/powerpoint/2010/main" val="378526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4909" y="471055"/>
            <a:ext cx="11222182" cy="5539978"/>
          </a:xfrm>
          <a:prstGeom prst="rect">
            <a:avLst/>
          </a:prstGeom>
          <a:noFill/>
        </p:spPr>
        <p:txBody>
          <a:bodyPr wrap="square" rtlCol="0">
            <a:spAutoFit/>
          </a:bodyPr>
          <a:lstStyle/>
          <a:p>
            <a:r>
              <a:rPr lang="en-US" sz="2800" dirty="0" smtClean="0"/>
              <a:t>If </a:t>
            </a:r>
            <a:r>
              <a:rPr lang="en-US" sz="2800" dirty="0"/>
              <a:t>you’ve </a:t>
            </a:r>
            <a:r>
              <a:rPr lang="en-US" sz="2800" dirty="0" smtClean="0"/>
              <a:t>mentioned anxiety </a:t>
            </a:r>
            <a:r>
              <a:rPr lang="en-US" sz="2800" dirty="0"/>
              <a:t>in an e-mail, done a Google search for “stress” or started using an online medical diary that lets </a:t>
            </a:r>
            <a:r>
              <a:rPr lang="en-US" sz="2800" dirty="0" smtClean="0"/>
              <a:t>you monitor </a:t>
            </a:r>
            <a:r>
              <a:rPr lang="en-US" sz="2800" dirty="0"/>
              <a:t>your mood, expect ads for medications and services to treat your anxiety</a:t>
            </a:r>
            <a:r>
              <a:rPr lang="en-US" sz="2800" dirty="0" smtClean="0"/>
              <a:t>.</a:t>
            </a:r>
          </a:p>
          <a:p>
            <a:pPr marL="227013"/>
            <a:r>
              <a:rPr lang="en-US" dirty="0" smtClean="0"/>
              <a:t>Lori </a:t>
            </a:r>
            <a:r>
              <a:rPr lang="en-US" dirty="0"/>
              <a:t>Andrews, </a:t>
            </a:r>
            <a:r>
              <a:rPr lang="en-US" dirty="0">
                <a:hlinkClick r:id="rId3"/>
              </a:rPr>
              <a:t>Facebook Is Using You</a:t>
            </a:r>
            <a:r>
              <a:rPr lang="en-US" dirty="0"/>
              <a:t>  </a:t>
            </a:r>
            <a:r>
              <a:rPr lang="en-US" i="1" dirty="0"/>
              <a:t>New York </a:t>
            </a:r>
            <a:r>
              <a:rPr lang="en-US" i="1" dirty="0" smtClean="0"/>
              <a:t>Times,</a:t>
            </a:r>
            <a:r>
              <a:rPr lang="en-US" dirty="0" smtClean="0"/>
              <a:t>  </a:t>
            </a:r>
            <a:r>
              <a:rPr lang="en-US" dirty="0"/>
              <a:t>February 4, 2012</a:t>
            </a:r>
          </a:p>
          <a:p>
            <a:endParaRPr lang="en-US" sz="2800" dirty="0" smtClean="0"/>
          </a:p>
          <a:p>
            <a:endParaRPr lang="en-US" sz="2800" dirty="0" smtClean="0"/>
          </a:p>
          <a:p>
            <a:r>
              <a:rPr lang="en-US" sz="2800" dirty="0" smtClean="0"/>
              <a:t>When an Atlanta man returned from his honeymoon, he found that his credit limit had been lowered to $3,800 from $10,800. The switch was not based on anything he had done but on aggregate data. A letter from the company told him, “Other customers who have used their card at establishments where you recently shopped have a poor repayment history with American Express.”</a:t>
            </a:r>
          </a:p>
          <a:p>
            <a:pPr marL="227013"/>
            <a:r>
              <a:rPr lang="en-US" dirty="0"/>
              <a:t>Lori Andrews, </a:t>
            </a:r>
            <a:r>
              <a:rPr lang="en-US" dirty="0">
                <a:hlinkClick r:id="rId3"/>
              </a:rPr>
              <a:t>Facebook Is Using You</a:t>
            </a:r>
            <a:r>
              <a:rPr lang="en-US" dirty="0"/>
              <a:t>  </a:t>
            </a:r>
            <a:r>
              <a:rPr lang="en-US" i="1" dirty="0"/>
              <a:t>New York </a:t>
            </a:r>
            <a:r>
              <a:rPr lang="en-US" i="1" dirty="0" smtClean="0"/>
              <a:t>Times,</a:t>
            </a:r>
            <a:r>
              <a:rPr lang="en-US" dirty="0" smtClean="0"/>
              <a:t>  </a:t>
            </a:r>
            <a:r>
              <a:rPr lang="en-US" dirty="0"/>
              <a:t>February 4, 2012</a:t>
            </a:r>
          </a:p>
        </p:txBody>
      </p:sp>
    </p:spTree>
    <p:extLst>
      <p:ext uri="{BB962C8B-B14F-4D97-AF65-F5344CB8AC3E}">
        <p14:creationId xmlns:p14="http://schemas.microsoft.com/office/powerpoint/2010/main" val="413109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Workplace Data Collection and Analytics</a:t>
            </a:r>
            <a:endParaRPr lang="en-US" b="1" dirty="0"/>
          </a:p>
        </p:txBody>
      </p:sp>
      <p:sp>
        <p:nvSpPr>
          <p:cNvPr id="3" name="Content Placeholder 2"/>
          <p:cNvSpPr>
            <a:spLocks noGrp="1"/>
          </p:cNvSpPr>
          <p:nvPr>
            <p:ph idx="1"/>
          </p:nvPr>
        </p:nvSpPr>
        <p:spPr>
          <a:xfrm>
            <a:off x="2951767" y="5479182"/>
            <a:ext cx="6288465" cy="308875"/>
          </a:xfrm>
        </p:spPr>
        <p:txBody>
          <a:bodyPr>
            <a:normAutofit fontScale="92500"/>
          </a:bodyPr>
          <a:lstStyle/>
          <a:p>
            <a:pPr marL="0" indent="0">
              <a:buNone/>
            </a:pPr>
            <a:r>
              <a:rPr lang="en-US" sz="1600" dirty="0" smtClean="0"/>
              <a:t>Don Peck</a:t>
            </a:r>
            <a:r>
              <a:rPr lang="en-US" sz="1600" dirty="0"/>
              <a:t>, </a:t>
            </a:r>
            <a:r>
              <a:rPr lang="en-US" sz="1600" dirty="0">
                <a:hlinkClick r:id="rId3"/>
              </a:rPr>
              <a:t>They're Watching You at Work</a:t>
            </a:r>
            <a:r>
              <a:rPr lang="en-US" sz="1600" dirty="0"/>
              <a:t> </a:t>
            </a:r>
            <a:r>
              <a:rPr lang="en-US" sz="1600" dirty="0" smtClean="0"/>
              <a:t> </a:t>
            </a:r>
            <a:r>
              <a:rPr lang="en-US" sz="1600" i="1" dirty="0" smtClean="0"/>
              <a:t> The Atlantic,</a:t>
            </a:r>
            <a:r>
              <a:rPr lang="en-US" sz="1600" dirty="0" smtClean="0"/>
              <a:t>  November </a:t>
            </a:r>
            <a:r>
              <a:rPr lang="en-US" sz="1600" dirty="0"/>
              <a:t>20 </a:t>
            </a:r>
            <a:r>
              <a:rPr lang="en-US" sz="1600" dirty="0" smtClean="0"/>
              <a:t>2013</a:t>
            </a:r>
            <a:endParaRPr lang="en-US" sz="16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692" y="1341110"/>
            <a:ext cx="5429250" cy="3629025"/>
          </a:xfrm>
          <a:prstGeom prst="rect">
            <a:avLst/>
          </a:prstGeom>
        </p:spPr>
      </p:pic>
    </p:spTree>
    <p:extLst>
      <p:ext uri="{BB962C8B-B14F-4D97-AF65-F5344CB8AC3E}">
        <p14:creationId xmlns:p14="http://schemas.microsoft.com/office/powerpoint/2010/main" val="25878112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3571" y="-19178"/>
            <a:ext cx="10635198" cy="6877178"/>
          </a:xfrm>
          <a:prstGeom prst="rect">
            <a:avLst/>
          </a:prstGeom>
        </p:spPr>
      </p:pic>
    </p:spTree>
    <p:extLst>
      <p:ext uri="{BB962C8B-B14F-4D97-AF65-F5344CB8AC3E}">
        <p14:creationId xmlns:p14="http://schemas.microsoft.com/office/powerpoint/2010/main" val="89359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82424" y="556181"/>
            <a:ext cx="10284643" cy="5693866"/>
          </a:xfrm>
          <a:prstGeom prst="rect">
            <a:avLst/>
          </a:prstGeom>
          <a:solidFill>
            <a:schemeClr val="bg1"/>
          </a:solidFill>
        </p:spPr>
        <p:txBody>
          <a:bodyPr wrap="square" rtlCol="0">
            <a:spAutoFit/>
          </a:bodyPr>
          <a:lstStyle/>
          <a:p>
            <a:pPr lvl="1"/>
            <a:r>
              <a:rPr lang="en-US" sz="2800" dirty="0"/>
              <a:t>You have no reasonable expectation of privacy when you use this information system; this includes any communications or data transiting or stored on this information system. At any time, and for any lawful government purpose, the government may, without notice, monitor, intercept, search and seize any communication or data transiting or stored on this information system. </a:t>
            </a:r>
            <a:br>
              <a:rPr lang="en-US" sz="2800" dirty="0"/>
            </a:br>
            <a:r>
              <a:rPr lang="en-US" sz="2800" dirty="0"/>
              <a:t/>
            </a:r>
            <a:br>
              <a:rPr lang="en-US" sz="2800" dirty="0"/>
            </a:br>
            <a:endParaRPr lang="en-US" sz="2800" dirty="0"/>
          </a:p>
          <a:p>
            <a:pPr lvl="1"/>
            <a:r>
              <a:rPr lang="en-US" sz="2800" dirty="0"/>
              <a:t>The government may disclose or use any communications or data transiting or stored on this information system for any lawful government purpose, including but not limited to law enforcement purposes.</a:t>
            </a:r>
          </a:p>
          <a:p>
            <a:endParaRPr lang="en-US" sz="2800" dirty="0"/>
          </a:p>
        </p:txBody>
      </p:sp>
    </p:spTree>
    <p:extLst>
      <p:ext uri="{BB962C8B-B14F-4D97-AF65-F5344CB8AC3E}">
        <p14:creationId xmlns:p14="http://schemas.microsoft.com/office/powerpoint/2010/main" val="256770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5245" y="424206"/>
            <a:ext cx="7729980" cy="6124754"/>
          </a:xfrm>
          <a:prstGeom prst="rect">
            <a:avLst/>
          </a:prstGeom>
          <a:noFill/>
        </p:spPr>
        <p:txBody>
          <a:bodyPr wrap="square" rtlCol="0">
            <a:spAutoFit/>
          </a:bodyPr>
          <a:lstStyle/>
          <a:p>
            <a:pPr>
              <a:spcAft>
                <a:spcPts val="1200"/>
              </a:spcAft>
            </a:pPr>
            <a:r>
              <a:rPr lang="en-US" sz="3600" b="1" dirty="0" err="1" smtClean="0"/>
              <a:t>Evolv</a:t>
            </a:r>
            <a:endParaRPr lang="en-US" sz="3600" b="1" dirty="0" smtClean="0"/>
          </a:p>
          <a:p>
            <a:pPr marL="457200" indent="-457200">
              <a:spcAft>
                <a:spcPts val="1200"/>
              </a:spcAft>
              <a:buFont typeface="Arial" panose="020B0604020202020204" pitchFamily="34" charset="0"/>
              <a:buChar char="•"/>
            </a:pPr>
            <a:r>
              <a:rPr lang="en-US" sz="2800" dirty="0" smtClean="0"/>
              <a:t>captures </a:t>
            </a:r>
            <a:r>
              <a:rPr lang="en-US" sz="2800" dirty="0"/>
              <a:t>data about everybody who applies for </a:t>
            </a:r>
            <a:r>
              <a:rPr lang="en-US" sz="2800" dirty="0" smtClean="0"/>
              <a:t>work </a:t>
            </a:r>
            <a:r>
              <a:rPr lang="en-US" sz="2800" dirty="0"/>
              <a:t>and </a:t>
            </a:r>
            <a:r>
              <a:rPr lang="en-US" sz="2800" dirty="0" smtClean="0"/>
              <a:t>everybody who </a:t>
            </a:r>
            <a:r>
              <a:rPr lang="en-US" sz="2800" dirty="0"/>
              <a:t>gets </a:t>
            </a:r>
            <a:r>
              <a:rPr lang="en-US" sz="2800" dirty="0" smtClean="0"/>
              <a:t>hired</a:t>
            </a:r>
          </a:p>
          <a:p>
            <a:pPr marL="457200" indent="-457200">
              <a:spcAft>
                <a:spcPts val="1200"/>
              </a:spcAft>
              <a:buFont typeface="Arial" panose="020B0604020202020204" pitchFamily="34" charset="0"/>
              <a:buChar char="•"/>
            </a:pPr>
            <a:r>
              <a:rPr lang="en-US" sz="2800" dirty="0" smtClean="0"/>
              <a:t>In the US, doesn’t use neighborhood, marital status, parenthood, church membership – but overseas use of this data yields “startling results”</a:t>
            </a:r>
          </a:p>
          <a:p>
            <a:pPr marL="457200" indent="-457200">
              <a:spcAft>
                <a:spcPts val="1200"/>
              </a:spcAft>
              <a:buFont typeface="Arial" panose="020B0604020202020204" pitchFamily="34" charset="0"/>
              <a:buChar char="•"/>
            </a:pPr>
            <a:r>
              <a:rPr lang="en-US" sz="2800" dirty="0" err="1"/>
              <a:t>Evolv</a:t>
            </a:r>
            <a:r>
              <a:rPr lang="en-US" sz="2800" dirty="0"/>
              <a:t> </a:t>
            </a:r>
            <a:r>
              <a:rPr lang="en-US" sz="2800" dirty="0" smtClean="0"/>
              <a:t>can say </a:t>
            </a:r>
            <a:r>
              <a:rPr lang="en-US" sz="2800" dirty="0"/>
              <a:t>with precision which attributes matter more to the success of </a:t>
            </a:r>
            <a:r>
              <a:rPr lang="en-US" sz="2800" dirty="0" smtClean="0"/>
              <a:t>retail sales workers </a:t>
            </a:r>
            <a:r>
              <a:rPr lang="en-US" sz="2800" dirty="0"/>
              <a:t>(decisiveness, spatial orientation, persuasiveness) or customer-service personnel at </a:t>
            </a:r>
            <a:r>
              <a:rPr lang="en-US" sz="2800" dirty="0" smtClean="0"/>
              <a:t>call centers </a:t>
            </a:r>
            <a:r>
              <a:rPr lang="en-US" sz="2800" dirty="0"/>
              <a:t>(rapport-building</a:t>
            </a:r>
            <a:r>
              <a:rPr lang="en-US" sz="2800" dirty="0" smtClean="0"/>
              <a:t>)</a:t>
            </a:r>
            <a:endParaRPr lang="en-US" sz="2800" dirty="0"/>
          </a:p>
          <a:p>
            <a:r>
              <a:rPr lang="en-US" dirty="0"/>
              <a:t> </a:t>
            </a:r>
          </a:p>
          <a:p>
            <a:endParaRPr lang="en-US" dirty="0"/>
          </a:p>
        </p:txBody>
      </p:sp>
      <p:pic>
        <p:nvPicPr>
          <p:cNvPr id="3" name="Picture 2"/>
          <p:cNvPicPr>
            <a:picLocks noChangeAspect="1"/>
          </p:cNvPicPr>
          <p:nvPr/>
        </p:nvPicPr>
        <p:blipFill>
          <a:blip r:embed="rId3"/>
          <a:stretch>
            <a:fillRect/>
          </a:stretch>
        </p:blipFill>
        <p:spPr>
          <a:xfrm>
            <a:off x="300560" y="424206"/>
            <a:ext cx="3596952" cy="3299746"/>
          </a:xfrm>
          <a:prstGeom prst="rect">
            <a:avLst/>
          </a:prstGeom>
        </p:spPr>
      </p:pic>
      <p:sp>
        <p:nvSpPr>
          <p:cNvPr id="4" name="Content Placeholder 2"/>
          <p:cNvSpPr txBox="1">
            <a:spLocks/>
          </p:cNvSpPr>
          <p:nvPr/>
        </p:nvSpPr>
        <p:spPr>
          <a:xfrm>
            <a:off x="2857499" y="6139058"/>
            <a:ext cx="6288465" cy="30887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Don Peck, </a:t>
            </a:r>
            <a:r>
              <a:rPr lang="en-US" sz="1600" dirty="0" smtClean="0">
                <a:hlinkClick r:id="rId4"/>
              </a:rPr>
              <a:t>They're Watching You at Work</a:t>
            </a:r>
            <a:r>
              <a:rPr lang="en-US" sz="1600" dirty="0" smtClean="0"/>
              <a:t>   </a:t>
            </a:r>
            <a:r>
              <a:rPr lang="en-US" sz="1600" i="1" dirty="0" smtClean="0"/>
              <a:t>The Atlantic,</a:t>
            </a:r>
            <a:r>
              <a:rPr lang="en-US" sz="1600" dirty="0" smtClean="0"/>
              <a:t>  November 20 2013</a:t>
            </a:r>
            <a:endParaRPr lang="en-US" sz="1600" dirty="0"/>
          </a:p>
        </p:txBody>
      </p:sp>
    </p:spTree>
    <p:extLst>
      <p:ext uri="{BB962C8B-B14F-4D97-AF65-F5344CB8AC3E}">
        <p14:creationId xmlns:p14="http://schemas.microsoft.com/office/powerpoint/2010/main" val="313004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889" y="424206"/>
            <a:ext cx="11161336" cy="5324535"/>
          </a:xfrm>
          <a:prstGeom prst="rect">
            <a:avLst/>
          </a:prstGeom>
          <a:noFill/>
        </p:spPr>
        <p:txBody>
          <a:bodyPr wrap="square" rtlCol="0">
            <a:spAutoFit/>
          </a:bodyPr>
          <a:lstStyle/>
          <a:p>
            <a:r>
              <a:rPr lang="en-US" sz="3200" b="1" dirty="0" smtClean="0"/>
              <a:t>Gild</a:t>
            </a:r>
          </a:p>
          <a:p>
            <a:pPr marL="457200" indent="-457200">
              <a:buFont typeface="Arial" panose="020B0604020202020204" pitchFamily="34" charset="0"/>
              <a:buChar char="•"/>
            </a:pPr>
            <a:r>
              <a:rPr lang="en-US" sz="2800" dirty="0" smtClean="0"/>
              <a:t>6 </a:t>
            </a:r>
            <a:r>
              <a:rPr lang="en-US" sz="2800" dirty="0"/>
              <a:t>million programmers in its database</a:t>
            </a:r>
            <a:endParaRPr lang="en-US" sz="2800" dirty="0" smtClean="0"/>
          </a:p>
          <a:p>
            <a:pPr marL="457200" indent="-457200">
              <a:buFont typeface="Arial" panose="020B0604020202020204" pitchFamily="34" charset="0"/>
              <a:buChar char="•"/>
            </a:pPr>
            <a:r>
              <a:rPr lang="en-US" sz="2800" dirty="0" smtClean="0"/>
              <a:t>Scours the web for source code</a:t>
            </a:r>
          </a:p>
          <a:p>
            <a:pPr marL="457200" indent="-457200">
              <a:buFont typeface="Arial" panose="020B0604020202020204" pitchFamily="34" charset="0"/>
              <a:buChar char="•"/>
            </a:pPr>
            <a:r>
              <a:rPr lang="en-US" sz="2800" dirty="0" smtClean="0"/>
              <a:t>Evaluates for simplicity, elegance, documentation, </a:t>
            </a:r>
            <a:br>
              <a:rPr lang="en-US" sz="2800" dirty="0" smtClean="0"/>
            </a:br>
            <a:r>
              <a:rPr lang="en-US" sz="2800" dirty="0" smtClean="0"/>
              <a:t>frequency of adoption by others, completion times</a:t>
            </a:r>
          </a:p>
          <a:p>
            <a:pPr marL="457200" indent="-457200">
              <a:buFont typeface="Arial" panose="020B0604020202020204" pitchFamily="34" charset="0"/>
              <a:buChar char="•"/>
            </a:pPr>
            <a:r>
              <a:rPr lang="en-US" sz="2800" dirty="0" smtClean="0"/>
              <a:t>How popular is coder’s advice on social forums?</a:t>
            </a:r>
          </a:p>
          <a:p>
            <a:pPr marL="457200" indent="-457200">
              <a:buFont typeface="Arial" panose="020B0604020202020204" pitchFamily="34" charset="0"/>
              <a:buChar char="•"/>
            </a:pPr>
            <a:r>
              <a:rPr lang="en-US" sz="2800" dirty="0" smtClean="0"/>
              <a:t>“Words and phrases on social networks can </a:t>
            </a:r>
            <a:br>
              <a:rPr lang="en-US" sz="2800" dirty="0" smtClean="0"/>
            </a:br>
            <a:r>
              <a:rPr lang="en-US" sz="2800" dirty="0" smtClean="0"/>
              <a:t>distinguish expert programmers”</a:t>
            </a:r>
          </a:p>
          <a:p>
            <a:pPr marL="457200" indent="-457200">
              <a:buFont typeface="Arial" panose="020B0604020202020204" pitchFamily="34" charset="0"/>
              <a:buChar char="•"/>
            </a:pPr>
            <a:r>
              <a:rPr lang="en-US" sz="2800" dirty="0" smtClean="0"/>
              <a:t>“One </a:t>
            </a:r>
            <a:r>
              <a:rPr lang="en-US" sz="2800" dirty="0"/>
              <a:t>solid predictor of strong coding is an </a:t>
            </a:r>
            <a:r>
              <a:rPr lang="en-US" sz="2800" dirty="0" smtClean="0"/>
              <a:t/>
            </a:r>
            <a:br>
              <a:rPr lang="en-US" sz="2800" dirty="0" smtClean="0"/>
            </a:br>
            <a:r>
              <a:rPr lang="en-US" sz="2800" dirty="0" smtClean="0"/>
              <a:t>affinity </a:t>
            </a:r>
            <a:r>
              <a:rPr lang="en-US" sz="2800" dirty="0"/>
              <a:t>for a particular Japanese manga site</a:t>
            </a:r>
            <a:r>
              <a:rPr lang="en-US" sz="2800" dirty="0" smtClean="0"/>
              <a:t>.”</a:t>
            </a:r>
            <a:endParaRPr lang="en-US" sz="2800" dirty="0"/>
          </a:p>
          <a:p>
            <a:r>
              <a:rPr lang="en-US" sz="2800" dirty="0"/>
              <a:t> </a:t>
            </a:r>
          </a:p>
          <a:p>
            <a:endParaRPr lang="en-US" sz="2800" dirty="0"/>
          </a:p>
        </p:txBody>
      </p:sp>
      <p:pic>
        <p:nvPicPr>
          <p:cNvPr id="3" name="Picture 2"/>
          <p:cNvPicPr>
            <a:picLocks noChangeAspect="1"/>
          </p:cNvPicPr>
          <p:nvPr/>
        </p:nvPicPr>
        <p:blipFill>
          <a:blip r:embed="rId3"/>
          <a:stretch>
            <a:fillRect/>
          </a:stretch>
        </p:blipFill>
        <p:spPr>
          <a:xfrm>
            <a:off x="9186849" y="202835"/>
            <a:ext cx="2221227" cy="2015559"/>
          </a:xfrm>
          <a:prstGeom prst="rect">
            <a:avLst/>
          </a:prstGeom>
        </p:spPr>
      </p:pic>
      <p:pic>
        <p:nvPicPr>
          <p:cNvPr id="4" name="Picture 3"/>
          <p:cNvPicPr>
            <a:picLocks noChangeAspect="1"/>
          </p:cNvPicPr>
          <p:nvPr/>
        </p:nvPicPr>
        <p:blipFill>
          <a:blip r:embed="rId4"/>
          <a:stretch>
            <a:fillRect/>
          </a:stretch>
        </p:blipFill>
        <p:spPr>
          <a:xfrm>
            <a:off x="8567572" y="2230528"/>
            <a:ext cx="3459780" cy="4328535"/>
          </a:xfrm>
          <a:prstGeom prst="rect">
            <a:avLst/>
          </a:prstGeom>
        </p:spPr>
      </p:pic>
      <p:pic>
        <p:nvPicPr>
          <p:cNvPr id="5" name="Picture 4"/>
          <p:cNvPicPr>
            <a:picLocks noChangeAspect="1"/>
          </p:cNvPicPr>
          <p:nvPr/>
        </p:nvPicPr>
        <p:blipFill>
          <a:blip r:embed="rId5"/>
          <a:stretch>
            <a:fillRect/>
          </a:stretch>
        </p:blipFill>
        <p:spPr>
          <a:xfrm>
            <a:off x="593889" y="5178057"/>
            <a:ext cx="5601185" cy="480102"/>
          </a:xfrm>
          <a:prstGeom prst="rect">
            <a:avLst/>
          </a:prstGeom>
        </p:spPr>
      </p:pic>
      <p:pic>
        <p:nvPicPr>
          <p:cNvPr id="6" name="Picture 5"/>
          <p:cNvPicPr>
            <a:picLocks noChangeAspect="1"/>
          </p:cNvPicPr>
          <p:nvPr/>
        </p:nvPicPr>
        <p:blipFill rotWithShape="1">
          <a:blip r:embed="rId6"/>
          <a:srcRect r="6285" b="16346"/>
          <a:stretch/>
        </p:blipFill>
        <p:spPr>
          <a:xfrm>
            <a:off x="6527282" y="4805465"/>
            <a:ext cx="5664718" cy="2052536"/>
          </a:xfrm>
          <a:prstGeom prst="rect">
            <a:avLst/>
          </a:prstGeom>
        </p:spPr>
      </p:pic>
      <p:sp>
        <p:nvSpPr>
          <p:cNvPr id="7" name="Content Placeholder 2"/>
          <p:cNvSpPr txBox="1">
            <a:spLocks/>
          </p:cNvSpPr>
          <p:nvPr/>
        </p:nvSpPr>
        <p:spPr>
          <a:xfrm>
            <a:off x="335626" y="6250188"/>
            <a:ext cx="6288465" cy="30887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Don Peck, </a:t>
            </a:r>
            <a:r>
              <a:rPr lang="en-US" sz="1600" dirty="0" smtClean="0">
                <a:hlinkClick r:id="rId7"/>
              </a:rPr>
              <a:t>They're Watching You at Work</a:t>
            </a:r>
            <a:r>
              <a:rPr lang="en-US" sz="1600" dirty="0" smtClean="0"/>
              <a:t>   </a:t>
            </a:r>
            <a:r>
              <a:rPr lang="en-US" sz="1600" i="1" dirty="0" smtClean="0"/>
              <a:t>The Atlantic,</a:t>
            </a:r>
            <a:r>
              <a:rPr lang="en-US" sz="1600" dirty="0" smtClean="0"/>
              <a:t>  November 20 2013</a:t>
            </a:r>
            <a:endParaRPr lang="en-US" sz="1600" dirty="0"/>
          </a:p>
        </p:txBody>
      </p:sp>
    </p:spTree>
    <p:extLst>
      <p:ext uri="{BB962C8B-B14F-4D97-AF65-F5344CB8AC3E}">
        <p14:creationId xmlns:p14="http://schemas.microsoft.com/office/powerpoint/2010/main" val="331725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3889" y="424206"/>
            <a:ext cx="11161336" cy="6617196"/>
          </a:xfrm>
          <a:prstGeom prst="rect">
            <a:avLst/>
          </a:prstGeom>
          <a:noFill/>
        </p:spPr>
        <p:txBody>
          <a:bodyPr wrap="square" rtlCol="0">
            <a:spAutoFit/>
          </a:bodyPr>
          <a:lstStyle/>
          <a:p>
            <a:r>
              <a:rPr lang="en-US" sz="3200" b="1" dirty="0" smtClean="0"/>
              <a:t>Knack</a:t>
            </a:r>
          </a:p>
          <a:p>
            <a:pPr marL="457200" indent="-457200">
              <a:buFont typeface="Arial" panose="020B0604020202020204" pitchFamily="34" charset="0"/>
              <a:buChar char="•"/>
            </a:pPr>
            <a:r>
              <a:rPr lang="en-US" sz="2800" dirty="0" smtClean="0"/>
              <a:t>App based video games designed by </a:t>
            </a:r>
            <a:r>
              <a:rPr lang="en-US" sz="2800" dirty="0"/>
              <a:t>data </a:t>
            </a:r>
            <a:r>
              <a:rPr lang="en-US" sz="2800" dirty="0" smtClean="0"/>
              <a:t/>
            </a:r>
            <a:br>
              <a:rPr lang="en-US" sz="2800" dirty="0" smtClean="0"/>
            </a:br>
            <a:r>
              <a:rPr lang="en-US" sz="2800" dirty="0" smtClean="0"/>
              <a:t>scientists, neuroscientists</a:t>
            </a:r>
            <a:r>
              <a:rPr lang="en-US" sz="2800" dirty="0"/>
              <a:t>, </a:t>
            </a:r>
            <a:r>
              <a:rPr lang="en-US" sz="2800" dirty="0" smtClean="0"/>
              <a:t>psychologists</a:t>
            </a:r>
          </a:p>
          <a:p>
            <a:pPr marL="457200" indent="-457200">
              <a:buFont typeface="Arial" panose="020B0604020202020204" pitchFamily="34" charset="0"/>
              <a:buChar char="•"/>
            </a:pPr>
            <a:r>
              <a:rPr lang="en-US" sz="2800" dirty="0" smtClean="0"/>
              <a:t>Play 20 minutes</a:t>
            </a:r>
            <a:endParaRPr lang="en-US" sz="2800" dirty="0"/>
          </a:p>
          <a:p>
            <a:pPr marL="457200" indent="-457200">
              <a:buFont typeface="Arial" panose="020B0604020202020204" pitchFamily="34" charset="0"/>
              <a:buChar char="•"/>
            </a:pPr>
            <a:r>
              <a:rPr lang="en-US" sz="2800" dirty="0" smtClean="0"/>
              <a:t>Measure: Hesitation, sequence of action, </a:t>
            </a:r>
            <a:br>
              <a:rPr lang="en-US" sz="2800" dirty="0" smtClean="0"/>
            </a:br>
            <a:r>
              <a:rPr lang="en-US" sz="2800" dirty="0" smtClean="0"/>
              <a:t>solutions found </a:t>
            </a:r>
          </a:p>
          <a:p>
            <a:pPr marL="457200" indent="-457200">
              <a:buFont typeface="Arial" panose="020B0604020202020204" pitchFamily="34" charset="0"/>
              <a:buChar char="•"/>
            </a:pPr>
            <a:r>
              <a:rPr lang="en-US" sz="2800" dirty="0" smtClean="0"/>
              <a:t>Verify creativity, persistence, learning ability, </a:t>
            </a:r>
            <a:br>
              <a:rPr lang="en-US" sz="2800" dirty="0" smtClean="0"/>
            </a:br>
            <a:r>
              <a:rPr lang="en-US" sz="2800" dirty="0" smtClean="0"/>
              <a:t>prioritization, social intelligence</a:t>
            </a:r>
          </a:p>
          <a:p>
            <a:endParaRPr lang="en-US" sz="2800" dirty="0"/>
          </a:p>
          <a:p>
            <a:r>
              <a:rPr lang="en-US" sz="2800" dirty="0" smtClean="0"/>
              <a:t>One client with a </a:t>
            </a:r>
            <a:r>
              <a:rPr lang="en-US" sz="2800" dirty="0"/>
              <a:t>database of all the ideas it </a:t>
            </a:r>
            <a:r>
              <a:rPr lang="en-US" sz="2800" dirty="0" smtClean="0"/>
              <a:t>had </a:t>
            </a:r>
            <a:br>
              <a:rPr lang="en-US" sz="2800" dirty="0" smtClean="0"/>
            </a:br>
            <a:r>
              <a:rPr lang="en-US" sz="2800" dirty="0" smtClean="0"/>
              <a:t>received</a:t>
            </a:r>
            <a:r>
              <a:rPr lang="en-US" sz="2800" dirty="0"/>
              <a:t>, </a:t>
            </a:r>
            <a:r>
              <a:rPr lang="en-US" sz="2800" dirty="0" smtClean="0"/>
              <a:t>initially funded, further funded, and</a:t>
            </a:r>
            <a:br>
              <a:rPr lang="en-US" sz="2800" dirty="0" smtClean="0"/>
            </a:br>
            <a:r>
              <a:rPr lang="en-US" sz="2800" dirty="0" smtClean="0"/>
              <a:t>marketed tested 1,400 </a:t>
            </a:r>
            <a:r>
              <a:rPr lang="en-US" sz="2800" dirty="0"/>
              <a:t>idea </a:t>
            </a:r>
            <a:r>
              <a:rPr lang="en-US" sz="2800" dirty="0" smtClean="0"/>
              <a:t>contributors. </a:t>
            </a:r>
            <a:r>
              <a:rPr lang="en-US" sz="2800" dirty="0"/>
              <a:t> </a:t>
            </a:r>
            <a:r>
              <a:rPr lang="en-US" sz="2800" dirty="0" smtClean="0"/>
              <a:t>The </a:t>
            </a:r>
            <a:r>
              <a:rPr lang="en-US" sz="2800" dirty="0"/>
              <a:t>top 10 percent of the idea generators as predicted by Knack were in </a:t>
            </a:r>
            <a:r>
              <a:rPr lang="en-US" sz="2800" dirty="0" smtClean="0"/>
              <a:t>fact those </a:t>
            </a:r>
            <a:r>
              <a:rPr lang="en-US" sz="2800" dirty="0"/>
              <a:t>who’d gone furthest in the </a:t>
            </a:r>
            <a:r>
              <a:rPr lang="en-US" sz="2800" dirty="0" smtClean="0"/>
              <a:t>process.</a:t>
            </a:r>
            <a:endParaRPr lang="en-US" sz="2800" dirty="0"/>
          </a:p>
          <a:p>
            <a:endParaRPr lang="en-US" sz="2800" dirty="0"/>
          </a:p>
        </p:txBody>
      </p:sp>
      <p:pic>
        <p:nvPicPr>
          <p:cNvPr id="3" name="Picture 2"/>
          <p:cNvPicPr>
            <a:picLocks noChangeAspect="1"/>
          </p:cNvPicPr>
          <p:nvPr/>
        </p:nvPicPr>
        <p:blipFill>
          <a:blip r:embed="rId3"/>
          <a:stretch>
            <a:fillRect/>
          </a:stretch>
        </p:blipFill>
        <p:spPr>
          <a:xfrm>
            <a:off x="7761999" y="1993866"/>
            <a:ext cx="3993226" cy="3025402"/>
          </a:xfrm>
          <a:prstGeom prst="rect">
            <a:avLst/>
          </a:prstGeom>
        </p:spPr>
      </p:pic>
      <p:pic>
        <p:nvPicPr>
          <p:cNvPr id="4" name="Picture 3"/>
          <p:cNvPicPr>
            <a:picLocks noChangeAspect="1"/>
          </p:cNvPicPr>
          <p:nvPr/>
        </p:nvPicPr>
        <p:blipFill>
          <a:blip r:embed="rId4"/>
          <a:stretch>
            <a:fillRect/>
          </a:stretch>
        </p:blipFill>
        <p:spPr>
          <a:xfrm>
            <a:off x="8055612" y="907472"/>
            <a:ext cx="3405999" cy="1086394"/>
          </a:xfrm>
          <a:prstGeom prst="rect">
            <a:avLst/>
          </a:prstGeom>
        </p:spPr>
      </p:pic>
      <p:sp>
        <p:nvSpPr>
          <p:cNvPr id="5" name="Content Placeholder 2"/>
          <p:cNvSpPr txBox="1">
            <a:spLocks/>
          </p:cNvSpPr>
          <p:nvPr/>
        </p:nvSpPr>
        <p:spPr>
          <a:xfrm>
            <a:off x="2890894" y="6280053"/>
            <a:ext cx="6288465" cy="308875"/>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smtClean="0"/>
              <a:t>Don Peck, </a:t>
            </a:r>
            <a:r>
              <a:rPr lang="en-US" sz="1600" dirty="0" smtClean="0">
                <a:hlinkClick r:id="rId5"/>
              </a:rPr>
              <a:t>They're Watching You at Work</a:t>
            </a:r>
            <a:r>
              <a:rPr lang="en-US" sz="1600" dirty="0" smtClean="0"/>
              <a:t>   </a:t>
            </a:r>
            <a:r>
              <a:rPr lang="en-US" sz="1600" i="1" dirty="0" smtClean="0"/>
              <a:t>The Atlantic ,</a:t>
            </a:r>
            <a:r>
              <a:rPr lang="en-US" sz="1600" dirty="0" smtClean="0"/>
              <a:t> November 20 2013</a:t>
            </a:r>
            <a:endParaRPr lang="en-US" sz="1600" dirty="0"/>
          </a:p>
        </p:txBody>
      </p:sp>
    </p:spTree>
    <p:extLst>
      <p:ext uri="{BB962C8B-B14F-4D97-AF65-F5344CB8AC3E}">
        <p14:creationId xmlns:p14="http://schemas.microsoft.com/office/powerpoint/2010/main" val="281141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26567" y="628407"/>
            <a:ext cx="8138865" cy="5601185"/>
          </a:xfrm>
          <a:prstGeom prst="rect">
            <a:avLst/>
          </a:prstGeom>
        </p:spPr>
      </p:pic>
    </p:spTree>
    <p:extLst>
      <p:ext uri="{BB962C8B-B14F-4D97-AF65-F5344CB8AC3E}">
        <p14:creationId xmlns:p14="http://schemas.microsoft.com/office/powerpoint/2010/main" val="3604389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2328" y="1360154"/>
            <a:ext cx="10685417" cy="3046988"/>
          </a:xfrm>
          <a:prstGeom prst="rect">
            <a:avLst/>
          </a:prstGeom>
          <a:noFill/>
        </p:spPr>
        <p:txBody>
          <a:bodyPr wrap="square" rtlCol="0">
            <a:spAutoFit/>
          </a:bodyPr>
          <a:lstStyle/>
          <a:p>
            <a:r>
              <a:rPr lang="en-US" sz="2400" dirty="0" smtClean="0"/>
              <a:t>1700s – mail regularly opened</a:t>
            </a:r>
          </a:p>
          <a:p>
            <a:endParaRPr lang="en-US" sz="2400" dirty="0"/>
          </a:p>
          <a:p>
            <a:r>
              <a:rPr lang="en-US" sz="2400" dirty="0" smtClean="0"/>
              <a:t>1782 – first postal confidentiality law</a:t>
            </a:r>
          </a:p>
          <a:p>
            <a:endParaRPr lang="en-US" sz="2400" dirty="0"/>
          </a:p>
          <a:p>
            <a:r>
              <a:rPr lang="en-US" sz="2400" dirty="0" smtClean="0"/>
              <a:t>1838 – </a:t>
            </a:r>
            <a:r>
              <a:rPr lang="en-US" sz="2400" i="1" dirty="0" smtClean="0"/>
              <a:t>telegraph</a:t>
            </a:r>
          </a:p>
          <a:p>
            <a:r>
              <a:rPr lang="en-US" sz="2400" dirty="0"/>
              <a:t> </a:t>
            </a:r>
            <a:endParaRPr lang="en-US" sz="2400" dirty="0" smtClean="0"/>
          </a:p>
          <a:p>
            <a:r>
              <a:rPr lang="en-US" sz="2400" dirty="0" smtClean="0"/>
              <a:t>1876 – </a:t>
            </a:r>
            <a:r>
              <a:rPr lang="en-US" sz="2400" i="1" dirty="0" smtClean="0"/>
              <a:t>telephone</a:t>
            </a:r>
          </a:p>
          <a:p>
            <a:endParaRPr lang="en-US" sz="2400" dirty="0"/>
          </a:p>
        </p:txBody>
      </p:sp>
      <p:sp>
        <p:nvSpPr>
          <p:cNvPr id="3" name="TextBox 2"/>
          <p:cNvSpPr txBox="1"/>
          <p:nvPr/>
        </p:nvSpPr>
        <p:spPr>
          <a:xfrm>
            <a:off x="1715678" y="358219"/>
            <a:ext cx="8578392" cy="646331"/>
          </a:xfrm>
          <a:prstGeom prst="rect">
            <a:avLst/>
          </a:prstGeom>
          <a:noFill/>
        </p:spPr>
        <p:txBody>
          <a:bodyPr wrap="square" rtlCol="0">
            <a:spAutoFit/>
          </a:bodyPr>
          <a:lstStyle/>
          <a:p>
            <a:pPr algn="ctr"/>
            <a:r>
              <a:rPr lang="en-US" sz="3600" b="1" dirty="0" smtClean="0"/>
              <a:t>Fourth Amendment History</a:t>
            </a:r>
            <a:endParaRPr lang="en-US" sz="3600" b="1" dirty="0"/>
          </a:p>
        </p:txBody>
      </p:sp>
    </p:spTree>
    <p:extLst>
      <p:ext uri="{BB962C8B-B14F-4D97-AF65-F5344CB8AC3E}">
        <p14:creationId xmlns:p14="http://schemas.microsoft.com/office/powerpoint/2010/main" val="3484835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0256" y="717800"/>
            <a:ext cx="6459772" cy="493472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3010" y="320511"/>
            <a:ext cx="4557699" cy="6066148"/>
          </a:xfrm>
          <a:prstGeom prst="rect">
            <a:avLst/>
          </a:prstGeom>
        </p:spPr>
      </p:pic>
    </p:spTree>
    <p:extLst>
      <p:ext uri="{BB962C8B-B14F-4D97-AF65-F5344CB8AC3E}">
        <p14:creationId xmlns:p14="http://schemas.microsoft.com/office/powerpoint/2010/main" val="15462575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0256" y="717800"/>
            <a:ext cx="6459772" cy="4934721"/>
          </a:xfrm>
          <a:prstGeom prst="rect">
            <a:avLst/>
          </a:prstGeom>
        </p:spPr>
      </p:pic>
      <p:sp>
        <p:nvSpPr>
          <p:cNvPr id="3" name="TextBox 2"/>
          <p:cNvSpPr txBox="1"/>
          <p:nvPr/>
        </p:nvSpPr>
        <p:spPr>
          <a:xfrm>
            <a:off x="7107810" y="717800"/>
            <a:ext cx="4741683" cy="4401205"/>
          </a:xfrm>
          <a:prstGeom prst="rect">
            <a:avLst/>
          </a:prstGeom>
          <a:noFill/>
        </p:spPr>
        <p:txBody>
          <a:bodyPr wrap="square" rtlCol="0">
            <a:spAutoFit/>
          </a:bodyPr>
          <a:lstStyle/>
          <a:p>
            <a:r>
              <a:rPr lang="en-US" sz="2800" dirty="0" smtClean="0"/>
              <a:t>Email</a:t>
            </a:r>
          </a:p>
          <a:p>
            <a:r>
              <a:rPr lang="en-US" sz="2800" dirty="0" smtClean="0"/>
              <a:t>Messaging</a:t>
            </a:r>
          </a:p>
          <a:p>
            <a:r>
              <a:rPr lang="en-US" sz="2800" dirty="0" smtClean="0"/>
              <a:t>GPS</a:t>
            </a:r>
          </a:p>
          <a:p>
            <a:r>
              <a:rPr lang="en-US" sz="2800" dirty="0" smtClean="0"/>
              <a:t>Contacts</a:t>
            </a:r>
          </a:p>
          <a:p>
            <a:r>
              <a:rPr lang="en-US" sz="2800" dirty="0" smtClean="0"/>
              <a:t>Calendar</a:t>
            </a:r>
          </a:p>
          <a:p>
            <a:r>
              <a:rPr lang="en-US" sz="2800" dirty="0" smtClean="0"/>
              <a:t>Passwords</a:t>
            </a:r>
          </a:p>
          <a:p>
            <a:r>
              <a:rPr lang="en-US" sz="2800" dirty="0" smtClean="0"/>
              <a:t>Web browsing</a:t>
            </a:r>
          </a:p>
          <a:p>
            <a:r>
              <a:rPr lang="en-US" sz="2800" dirty="0" smtClean="0"/>
              <a:t>App data</a:t>
            </a:r>
          </a:p>
          <a:p>
            <a:r>
              <a:rPr lang="en-US" sz="2800" dirty="0" smtClean="0"/>
              <a:t>Cloud storage</a:t>
            </a:r>
          </a:p>
          <a:p>
            <a:r>
              <a:rPr lang="en-US" sz="2800" dirty="0" smtClean="0"/>
              <a:t>Photos (</a:t>
            </a:r>
            <a:r>
              <a:rPr lang="en-US" sz="2800" dirty="0" err="1" smtClean="0"/>
              <a:t>geolocation</a:t>
            </a:r>
            <a:r>
              <a:rPr lang="en-US" sz="2800" dirty="0" smtClean="0"/>
              <a:t>)</a:t>
            </a:r>
          </a:p>
        </p:txBody>
      </p:sp>
      <p:sp>
        <p:nvSpPr>
          <p:cNvPr id="4" name="TextBox 3"/>
          <p:cNvSpPr txBox="1"/>
          <p:nvPr/>
        </p:nvSpPr>
        <p:spPr>
          <a:xfrm>
            <a:off x="7098384" y="5467546"/>
            <a:ext cx="4741682" cy="954107"/>
          </a:xfrm>
          <a:prstGeom prst="rect">
            <a:avLst/>
          </a:prstGeom>
          <a:noFill/>
        </p:spPr>
        <p:txBody>
          <a:bodyPr wrap="square" rtlCol="0">
            <a:spAutoFit/>
          </a:bodyPr>
          <a:lstStyle/>
          <a:p>
            <a:r>
              <a:rPr lang="en-US" sz="2800" i="1" dirty="0" smtClean="0"/>
              <a:t>If it matters to me, </a:t>
            </a:r>
          </a:p>
          <a:p>
            <a:r>
              <a:rPr lang="en-US" sz="2800" i="1" dirty="0" smtClean="0"/>
              <a:t>it is on my phone.</a:t>
            </a:r>
            <a:endParaRPr lang="en-US" sz="2800" i="1" dirty="0"/>
          </a:p>
        </p:txBody>
      </p:sp>
    </p:spTree>
    <p:extLst>
      <p:ext uri="{BB962C8B-B14F-4D97-AF65-F5344CB8AC3E}">
        <p14:creationId xmlns:p14="http://schemas.microsoft.com/office/powerpoint/2010/main" val="24337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344" r="11475"/>
          <a:stretch/>
        </p:blipFill>
        <p:spPr>
          <a:xfrm>
            <a:off x="282804" y="118604"/>
            <a:ext cx="6457361" cy="6374493"/>
          </a:xfrm>
          <a:prstGeom prst="rect">
            <a:avLst/>
          </a:prstGeom>
        </p:spPr>
      </p:pic>
      <p:sp>
        <p:nvSpPr>
          <p:cNvPr id="3" name="TextBox 2"/>
          <p:cNvSpPr txBox="1"/>
          <p:nvPr/>
        </p:nvSpPr>
        <p:spPr>
          <a:xfrm>
            <a:off x="556182" y="6493097"/>
            <a:ext cx="10679162" cy="369332"/>
          </a:xfrm>
          <a:prstGeom prst="rect">
            <a:avLst/>
          </a:prstGeom>
          <a:noFill/>
        </p:spPr>
        <p:txBody>
          <a:bodyPr wrap="square" rtlCol="0">
            <a:spAutoFit/>
          </a:bodyPr>
          <a:lstStyle/>
          <a:p>
            <a:r>
              <a:rPr lang="en-US" dirty="0"/>
              <a:t>Eric </a:t>
            </a:r>
            <a:r>
              <a:rPr lang="en-US" dirty="0" err="1" smtClean="0"/>
              <a:t>Geier</a:t>
            </a:r>
            <a:r>
              <a:rPr lang="en-US" dirty="0" smtClean="0"/>
              <a:t>, </a:t>
            </a:r>
            <a:r>
              <a:rPr lang="en-US" dirty="0" smtClean="0">
                <a:hlinkClick r:id="rId4"/>
              </a:rPr>
              <a:t>Here's </a:t>
            </a:r>
            <a:r>
              <a:rPr lang="en-US" dirty="0">
                <a:hlinkClick r:id="rId4"/>
              </a:rPr>
              <a:t>what an eavesdropper sees when you use an unsecured Wi-Fi hotspot</a:t>
            </a:r>
            <a:r>
              <a:rPr lang="en-US" dirty="0"/>
              <a:t> </a:t>
            </a:r>
            <a:r>
              <a:rPr lang="en-US" i="1" dirty="0"/>
              <a:t>PC </a:t>
            </a:r>
            <a:r>
              <a:rPr lang="en-US" i="1" dirty="0" smtClean="0"/>
              <a:t>World,</a:t>
            </a:r>
            <a:r>
              <a:rPr lang="en-US" dirty="0" smtClean="0"/>
              <a:t> June 28, 2013</a:t>
            </a:r>
            <a:endParaRPr lang="en-US" dirty="0"/>
          </a:p>
        </p:txBody>
      </p:sp>
      <p:sp>
        <p:nvSpPr>
          <p:cNvPr id="4" name="TextBox 3"/>
          <p:cNvSpPr txBox="1"/>
          <p:nvPr/>
        </p:nvSpPr>
        <p:spPr>
          <a:xfrm>
            <a:off x="7170280" y="470215"/>
            <a:ext cx="4754627" cy="5262979"/>
          </a:xfrm>
          <a:prstGeom prst="rect">
            <a:avLst/>
          </a:prstGeom>
          <a:noFill/>
        </p:spPr>
        <p:txBody>
          <a:bodyPr wrap="square" rtlCol="0">
            <a:spAutoFit/>
          </a:bodyPr>
          <a:lstStyle/>
          <a:p>
            <a:r>
              <a:rPr lang="en-US" sz="2800" dirty="0" smtClean="0"/>
              <a:t>It’s similar to listening in on someone’s CB or walkie-talkie radio conversation. Like CBs and walkie-talkies, Wi-Fi networks operate on public airwaves that anyone nearby can tune into.</a:t>
            </a:r>
          </a:p>
          <a:p>
            <a:pPr marL="457200" indent="-457200">
              <a:buFont typeface="Arial" panose="020B0604020202020204" pitchFamily="34" charset="0"/>
              <a:buChar char="•"/>
            </a:pPr>
            <a:r>
              <a:rPr lang="en-US" sz="2800" dirty="0" smtClean="0"/>
              <a:t>MAC </a:t>
            </a:r>
            <a:r>
              <a:rPr lang="en-US" sz="2800" dirty="0"/>
              <a:t>address</a:t>
            </a:r>
          </a:p>
          <a:p>
            <a:pPr marL="457200" indent="-457200">
              <a:buFont typeface="Arial" panose="020B0604020202020204" pitchFamily="34" charset="0"/>
              <a:buChar char="•"/>
            </a:pPr>
            <a:r>
              <a:rPr lang="en-US" sz="2800" dirty="0"/>
              <a:t>User name</a:t>
            </a:r>
          </a:p>
          <a:p>
            <a:pPr marL="457200" indent="-457200">
              <a:buFont typeface="Arial" panose="020B0604020202020204" pitchFamily="34" charset="0"/>
              <a:buChar char="•"/>
            </a:pPr>
            <a:r>
              <a:rPr lang="en-US" sz="2800" dirty="0" smtClean="0"/>
              <a:t>Web pages</a:t>
            </a:r>
          </a:p>
          <a:p>
            <a:pPr marL="457200" indent="-457200">
              <a:buFont typeface="Arial" panose="020B0604020202020204" pitchFamily="34" charset="0"/>
              <a:buChar char="•"/>
            </a:pPr>
            <a:r>
              <a:rPr lang="en-US" sz="2800" dirty="0" smtClean="0"/>
              <a:t>Messages</a:t>
            </a:r>
          </a:p>
          <a:p>
            <a:pPr marL="457200" indent="-457200">
              <a:buFont typeface="Arial" panose="020B0604020202020204" pitchFamily="34" charset="0"/>
              <a:buChar char="•"/>
            </a:pPr>
            <a:r>
              <a:rPr lang="en-US" sz="2800" dirty="0" smtClean="0"/>
              <a:t>Account logins</a:t>
            </a:r>
            <a:endParaRPr lang="en-US" sz="2800" dirty="0"/>
          </a:p>
        </p:txBody>
      </p:sp>
    </p:spTree>
    <p:extLst>
      <p:ext uri="{BB962C8B-B14F-4D97-AF65-F5344CB8AC3E}">
        <p14:creationId xmlns:p14="http://schemas.microsoft.com/office/powerpoint/2010/main" val="250472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728" t="5505" r="28807" b="9992"/>
          <a:stretch/>
        </p:blipFill>
        <p:spPr bwMode="auto">
          <a:xfrm>
            <a:off x="650449" y="377073"/>
            <a:ext cx="5986021" cy="578805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27466" y="440704"/>
            <a:ext cx="3396478" cy="5660796"/>
          </a:xfrm>
          <a:prstGeom prst="rect">
            <a:avLst/>
          </a:prstGeom>
        </p:spPr>
      </p:pic>
      <p:sp>
        <p:nvSpPr>
          <p:cNvPr id="4" name="TextBox 3"/>
          <p:cNvSpPr txBox="1"/>
          <p:nvPr/>
        </p:nvSpPr>
        <p:spPr>
          <a:xfrm>
            <a:off x="650449" y="6259397"/>
            <a:ext cx="10679162" cy="369332"/>
          </a:xfrm>
          <a:prstGeom prst="rect">
            <a:avLst/>
          </a:prstGeom>
          <a:noFill/>
        </p:spPr>
        <p:txBody>
          <a:bodyPr wrap="square" rtlCol="0">
            <a:spAutoFit/>
          </a:bodyPr>
          <a:lstStyle/>
          <a:p>
            <a:r>
              <a:rPr lang="en-US" dirty="0"/>
              <a:t>Eric </a:t>
            </a:r>
            <a:r>
              <a:rPr lang="en-US" dirty="0" err="1" smtClean="0"/>
              <a:t>Geier</a:t>
            </a:r>
            <a:r>
              <a:rPr lang="en-US" dirty="0" smtClean="0"/>
              <a:t>, </a:t>
            </a:r>
            <a:r>
              <a:rPr lang="en-US" dirty="0" smtClean="0">
                <a:hlinkClick r:id="rId5"/>
              </a:rPr>
              <a:t>Here's </a:t>
            </a:r>
            <a:r>
              <a:rPr lang="en-US" dirty="0">
                <a:hlinkClick r:id="rId5"/>
              </a:rPr>
              <a:t>what an eavesdropper sees when you use an unsecured Wi-Fi hotspot</a:t>
            </a:r>
            <a:r>
              <a:rPr lang="en-US" dirty="0"/>
              <a:t> </a:t>
            </a:r>
            <a:r>
              <a:rPr lang="en-US" i="1" dirty="0"/>
              <a:t>PC </a:t>
            </a:r>
            <a:r>
              <a:rPr lang="en-US" i="1" dirty="0" smtClean="0"/>
              <a:t>World,</a:t>
            </a:r>
            <a:r>
              <a:rPr lang="en-US" dirty="0" smtClean="0"/>
              <a:t> June 28, 2013</a:t>
            </a:r>
            <a:endParaRPr lang="en-US" dirty="0"/>
          </a:p>
        </p:txBody>
      </p:sp>
    </p:spTree>
    <p:extLst>
      <p:ext uri="{BB962C8B-B14F-4D97-AF65-F5344CB8AC3E}">
        <p14:creationId xmlns:p14="http://schemas.microsoft.com/office/powerpoint/2010/main" val="528821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90" y="-28657"/>
            <a:ext cx="10143241" cy="6542389"/>
          </a:xfrm>
          <a:prstGeom prst="rect">
            <a:avLst/>
          </a:prstGeom>
        </p:spPr>
      </p:pic>
      <p:sp>
        <p:nvSpPr>
          <p:cNvPr id="5" name="TextBox 4"/>
          <p:cNvSpPr txBox="1"/>
          <p:nvPr/>
        </p:nvSpPr>
        <p:spPr>
          <a:xfrm>
            <a:off x="0" y="6488668"/>
            <a:ext cx="12192000" cy="369332"/>
          </a:xfrm>
          <a:prstGeom prst="rect">
            <a:avLst/>
          </a:prstGeom>
          <a:noFill/>
        </p:spPr>
        <p:txBody>
          <a:bodyPr wrap="square" rtlCol="0">
            <a:spAutoFit/>
          </a:bodyPr>
          <a:lstStyle/>
          <a:p>
            <a:r>
              <a:rPr lang="en-US" dirty="0">
                <a:hlinkClick r:id="rId4"/>
              </a:rPr>
              <a:t>http://arstechnica.com/security/2013/08/diy-stalker-boxes-spy-on-wi-fi-users-cheaply-and-with-maximum-creep-value/#</a:t>
            </a:r>
            <a:r>
              <a:rPr lang="en-US" dirty="0" smtClean="0">
                <a:hlinkClick r:id="rId4"/>
              </a:rPr>
              <a:t>p3</a:t>
            </a:r>
            <a:r>
              <a:rPr lang="en-US" dirty="0" smtClean="0"/>
              <a:t> </a:t>
            </a:r>
            <a:endParaRPr lang="en-US" dirty="0"/>
          </a:p>
        </p:txBody>
      </p:sp>
    </p:spTree>
    <p:extLst>
      <p:ext uri="{BB962C8B-B14F-4D97-AF65-F5344CB8AC3E}">
        <p14:creationId xmlns:p14="http://schemas.microsoft.com/office/powerpoint/2010/main" val="25280843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7765453" cy="2636748"/>
          </a:xfrm>
          <a:prstGeom prst="rect">
            <a:avLst/>
          </a:prstGeom>
        </p:spPr>
      </p:pic>
      <p:pic>
        <p:nvPicPr>
          <p:cNvPr id="6" name="Picture 5"/>
          <p:cNvPicPr>
            <a:picLocks noChangeAspect="1"/>
          </p:cNvPicPr>
          <p:nvPr/>
        </p:nvPicPr>
        <p:blipFill>
          <a:blip r:embed="rId4"/>
          <a:stretch>
            <a:fillRect/>
          </a:stretch>
        </p:blipFill>
        <p:spPr>
          <a:xfrm>
            <a:off x="7025719" y="1585928"/>
            <a:ext cx="5256852" cy="4881971"/>
          </a:xfrm>
          <a:prstGeom prst="rect">
            <a:avLst/>
          </a:prstGeom>
        </p:spPr>
      </p:pic>
      <p:sp>
        <p:nvSpPr>
          <p:cNvPr id="2" name="TextBox 1"/>
          <p:cNvSpPr txBox="1"/>
          <p:nvPr/>
        </p:nvSpPr>
        <p:spPr>
          <a:xfrm>
            <a:off x="146850" y="6467899"/>
            <a:ext cx="12426222" cy="369332"/>
          </a:xfrm>
          <a:prstGeom prst="rect">
            <a:avLst/>
          </a:prstGeom>
          <a:noFill/>
        </p:spPr>
        <p:txBody>
          <a:bodyPr wrap="none" rtlCol="0">
            <a:spAutoFit/>
          </a:bodyPr>
          <a:lstStyle/>
          <a:p>
            <a:r>
              <a:rPr lang="en-US" dirty="0">
                <a:hlinkClick r:id="rId5"/>
              </a:rPr>
              <a:t>http://arstechnica.com/information-technology/2014/02/comcast-customer-surprised-to-learn-new-router-is-also-public-hotspot</a:t>
            </a:r>
            <a:r>
              <a:rPr lang="en-US" dirty="0" smtClean="0">
                <a:hlinkClick r:id="rId5"/>
              </a:rPr>
              <a:t>/</a:t>
            </a:r>
            <a:r>
              <a:rPr lang="en-US" dirty="0" smtClean="0"/>
              <a:t> </a:t>
            </a:r>
            <a:endParaRPr lang="en-US" dirty="0"/>
          </a:p>
        </p:txBody>
      </p:sp>
    </p:spTree>
    <p:extLst>
      <p:ext uri="{BB962C8B-B14F-4D97-AF65-F5344CB8AC3E}">
        <p14:creationId xmlns:p14="http://schemas.microsoft.com/office/powerpoint/2010/main" val="389337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2103" y="653143"/>
            <a:ext cx="7295744" cy="4401205"/>
          </a:xfrm>
          <a:prstGeom prst="rect">
            <a:avLst/>
          </a:prstGeom>
          <a:noFill/>
        </p:spPr>
        <p:txBody>
          <a:bodyPr wrap="square" rtlCol="0">
            <a:spAutoFit/>
          </a:bodyPr>
          <a:lstStyle/>
          <a:p>
            <a:r>
              <a:rPr lang="en-US" sz="2800" dirty="0" smtClean="0"/>
              <a:t>At Terminal B at Newark Liberty International Airport, 171 recently installed LED fixtures and eight video cameras are part of a new wireless network that collects and feeds data into software that can spot long lines, recognize license plates and even identify suspicious activity, sending alerts to the appropriate staff.</a:t>
            </a:r>
          </a:p>
          <a:p>
            <a:r>
              <a:rPr lang="en-US" sz="2800" dirty="0" smtClean="0"/>
              <a:t>Data that is collected -- say, a particular car pulling up to the terminal -- can then be mined and analyzed for a broad range of applications. </a:t>
            </a:r>
            <a:endParaRPr lang="en-US" sz="2800" dirty="0"/>
          </a:p>
        </p:txBody>
      </p:sp>
      <p:pic>
        <p:nvPicPr>
          <p:cNvPr id="4" name="Picture 3"/>
          <p:cNvPicPr>
            <a:picLocks noChangeAspect="1"/>
          </p:cNvPicPr>
          <p:nvPr/>
        </p:nvPicPr>
        <p:blipFill rotWithShape="1">
          <a:blip r:embed="rId3"/>
          <a:srcRect b="9491"/>
          <a:stretch/>
        </p:blipFill>
        <p:spPr>
          <a:xfrm>
            <a:off x="7577847" y="49375"/>
            <a:ext cx="4464996" cy="6117961"/>
          </a:xfrm>
          <a:prstGeom prst="rect">
            <a:avLst/>
          </a:prstGeom>
        </p:spPr>
      </p:pic>
      <p:sp>
        <p:nvSpPr>
          <p:cNvPr id="3" name="TextBox 2"/>
          <p:cNvSpPr txBox="1"/>
          <p:nvPr/>
        </p:nvSpPr>
        <p:spPr>
          <a:xfrm>
            <a:off x="547991" y="6343406"/>
            <a:ext cx="11644009" cy="369332"/>
          </a:xfrm>
          <a:prstGeom prst="rect">
            <a:avLst/>
          </a:prstGeom>
          <a:noFill/>
        </p:spPr>
        <p:txBody>
          <a:bodyPr wrap="square" rtlCol="0">
            <a:spAutoFit/>
          </a:bodyPr>
          <a:lstStyle/>
          <a:p>
            <a:r>
              <a:rPr lang="en-US" dirty="0" smtClean="0"/>
              <a:t> </a:t>
            </a:r>
            <a:r>
              <a:rPr lang="en-US" dirty="0"/>
              <a:t>Diane Cardwell, </a:t>
            </a:r>
            <a:r>
              <a:rPr lang="en-US" dirty="0">
                <a:hlinkClick r:id="rId4"/>
              </a:rPr>
              <a:t>At Newark Airport, the Lights Are On, and They're Watching You </a:t>
            </a:r>
            <a:r>
              <a:rPr lang="en-US" dirty="0"/>
              <a:t> </a:t>
            </a:r>
            <a:r>
              <a:rPr lang="en-US" i="1" dirty="0"/>
              <a:t>New York </a:t>
            </a:r>
            <a:r>
              <a:rPr lang="en-US" i="1" dirty="0" smtClean="0"/>
              <a:t>Times,</a:t>
            </a:r>
            <a:r>
              <a:rPr lang="en-US" dirty="0" smtClean="0"/>
              <a:t> </a:t>
            </a:r>
            <a:r>
              <a:rPr lang="en-US" dirty="0"/>
              <a:t>February 18, </a:t>
            </a:r>
            <a:r>
              <a:rPr lang="en-US" dirty="0" smtClean="0"/>
              <a:t>2014</a:t>
            </a:r>
            <a:endParaRPr lang="en-US" dirty="0"/>
          </a:p>
        </p:txBody>
      </p:sp>
    </p:spTree>
    <p:extLst>
      <p:ext uri="{BB962C8B-B14F-4D97-AF65-F5344CB8AC3E}">
        <p14:creationId xmlns:p14="http://schemas.microsoft.com/office/powerpoint/2010/main" val="37753072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Not The Standard?</a:t>
            </a:r>
            <a:endParaRPr lang="en-US" dirty="0"/>
          </a:p>
        </p:txBody>
      </p:sp>
      <p:sp>
        <p:nvSpPr>
          <p:cNvPr id="3" name="Content Placeholder 2"/>
          <p:cNvSpPr>
            <a:spLocks noGrp="1"/>
          </p:cNvSpPr>
          <p:nvPr>
            <p:ph idx="1"/>
          </p:nvPr>
        </p:nvSpPr>
        <p:spPr>
          <a:xfrm>
            <a:off x="838200" y="1825625"/>
            <a:ext cx="10515600" cy="2180767"/>
          </a:xfrm>
        </p:spPr>
        <p:txBody>
          <a:bodyPr/>
          <a:lstStyle/>
          <a:p>
            <a:pPr marL="0" indent="0">
              <a:buNone/>
            </a:pPr>
            <a:r>
              <a:rPr lang="en-US" dirty="0"/>
              <a:t>In a world without privacy, a Fourth Amendment focused on privacy becomes nearly a dead letter. Today’s Fourth Amendment has been built around the reasonable expectation of privacy test, but no expectation of privacy will be deemed reasonable in a world without privacy. </a:t>
            </a:r>
            <a:endParaRPr lang="en-US" dirty="0" smtClean="0"/>
          </a:p>
        </p:txBody>
      </p:sp>
      <p:sp>
        <p:nvSpPr>
          <p:cNvPr id="4" name="TextBox 3"/>
          <p:cNvSpPr txBox="1"/>
          <p:nvPr/>
        </p:nvSpPr>
        <p:spPr>
          <a:xfrm>
            <a:off x="1071693" y="5759777"/>
            <a:ext cx="10685417" cy="646331"/>
          </a:xfrm>
          <a:prstGeom prst="rect">
            <a:avLst/>
          </a:prstGeom>
          <a:noFill/>
        </p:spPr>
        <p:txBody>
          <a:bodyPr wrap="square" rtlCol="0">
            <a:spAutoFit/>
          </a:bodyPr>
          <a:lstStyle/>
          <a:p>
            <a:pPr>
              <a:defRPr/>
            </a:pPr>
            <a:r>
              <a:rPr lang="en-US" dirty="0"/>
              <a:t>Paul </a:t>
            </a:r>
            <a:r>
              <a:rPr lang="en-US" dirty="0" smtClean="0"/>
              <a:t>Ohm, The Fourth Amendment In A World Without Privacy</a:t>
            </a:r>
            <a:r>
              <a:rPr lang="en-US" b="1" dirty="0" smtClean="0"/>
              <a:t>, </a:t>
            </a:r>
            <a:r>
              <a:rPr lang="en-US" dirty="0" smtClean="0"/>
              <a:t>81 </a:t>
            </a:r>
            <a:r>
              <a:rPr lang="en-US" dirty="0"/>
              <a:t>Miss. L. J. 1309 (2012)</a:t>
            </a:r>
            <a:r>
              <a:rPr lang="en-US" i="1" dirty="0"/>
              <a:t>  </a:t>
            </a:r>
          </a:p>
          <a:p>
            <a:pPr>
              <a:defRPr/>
            </a:pPr>
            <a:r>
              <a:rPr lang="en-US" dirty="0">
                <a:hlinkClick r:id="rId3"/>
              </a:rPr>
              <a:t>http://</a:t>
            </a:r>
            <a:r>
              <a:rPr lang="en-US" dirty="0" smtClean="0">
                <a:hlinkClick r:id="rId3"/>
              </a:rPr>
              <a:t>www.olemiss.edu/depts/ncjrl/FourthAmendment/fai_2011symposia.html</a:t>
            </a:r>
            <a:r>
              <a:rPr lang="en-US" dirty="0" smtClean="0"/>
              <a:t> </a:t>
            </a:r>
            <a:endParaRPr lang="en-US" dirty="0"/>
          </a:p>
        </p:txBody>
      </p:sp>
    </p:spTree>
    <p:extLst>
      <p:ext uri="{BB962C8B-B14F-4D97-AF65-F5344CB8AC3E}">
        <p14:creationId xmlns:p14="http://schemas.microsoft.com/office/powerpoint/2010/main" val="41520411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and Legislative Delays</a:t>
            </a:r>
            <a:endParaRPr lang="en-US" dirty="0"/>
          </a:p>
        </p:txBody>
      </p:sp>
      <p:sp>
        <p:nvSpPr>
          <p:cNvPr id="3" name="Content Placeholder 2"/>
          <p:cNvSpPr>
            <a:spLocks noGrp="1"/>
          </p:cNvSpPr>
          <p:nvPr>
            <p:ph idx="1"/>
          </p:nvPr>
        </p:nvSpPr>
        <p:spPr>
          <a:xfrm>
            <a:off x="838200" y="1687513"/>
            <a:ext cx="10515600" cy="4351338"/>
          </a:xfrm>
        </p:spPr>
        <p:txBody>
          <a:bodyPr>
            <a:normAutofit fontScale="85000" lnSpcReduction="20000"/>
          </a:bodyPr>
          <a:lstStyle/>
          <a:p>
            <a:r>
              <a:rPr lang="en-US" b="1" dirty="0" smtClean="0"/>
              <a:t>Wiretapping</a:t>
            </a:r>
          </a:p>
          <a:p>
            <a:pPr lvl="1"/>
            <a:r>
              <a:rPr lang="en-US" dirty="0" smtClean="0"/>
              <a:t>1890 – technology</a:t>
            </a:r>
          </a:p>
          <a:p>
            <a:pPr lvl="1"/>
            <a:r>
              <a:rPr lang="en-US" dirty="0" smtClean="0"/>
              <a:t>1934 – Communications Act</a:t>
            </a:r>
          </a:p>
          <a:p>
            <a:pPr lvl="1"/>
            <a:r>
              <a:rPr lang="en-US" dirty="0" smtClean="0"/>
              <a:t>1967 – </a:t>
            </a:r>
            <a:r>
              <a:rPr lang="en-US" i="1" dirty="0" smtClean="0"/>
              <a:t>Katz</a:t>
            </a:r>
          </a:p>
          <a:p>
            <a:r>
              <a:rPr lang="en-US" b="1" dirty="0" smtClean="0"/>
              <a:t>Bugging </a:t>
            </a:r>
          </a:p>
          <a:p>
            <a:pPr lvl="1"/>
            <a:r>
              <a:rPr lang="en-US" dirty="0" smtClean="0"/>
              <a:t>1956-71 – COINTELPRO</a:t>
            </a:r>
          </a:p>
          <a:p>
            <a:pPr lvl="1"/>
            <a:r>
              <a:rPr lang="en-US" dirty="0" smtClean="0"/>
              <a:t>1986 – ECPA</a:t>
            </a:r>
          </a:p>
          <a:p>
            <a:r>
              <a:rPr lang="en-US" b="1" dirty="0" smtClean="0"/>
              <a:t>Pen register</a:t>
            </a:r>
            <a:r>
              <a:rPr lang="en-US" dirty="0" smtClean="0"/>
              <a:t> </a:t>
            </a:r>
          </a:p>
          <a:p>
            <a:pPr lvl="1"/>
            <a:r>
              <a:rPr lang="en-US" dirty="0" smtClean="0"/>
              <a:t>1960 – technology</a:t>
            </a:r>
          </a:p>
          <a:p>
            <a:pPr lvl="1"/>
            <a:r>
              <a:rPr lang="en-US" dirty="0" smtClean="0"/>
              <a:t>1979 – </a:t>
            </a:r>
            <a:r>
              <a:rPr lang="en-US" i="1" dirty="0" smtClean="0"/>
              <a:t>Smith v Maryland</a:t>
            </a:r>
          </a:p>
          <a:p>
            <a:r>
              <a:rPr lang="en-US" b="1" dirty="0" smtClean="0"/>
              <a:t>Thermal scanning</a:t>
            </a:r>
          </a:p>
          <a:p>
            <a:pPr lvl="1"/>
            <a:r>
              <a:rPr lang="en-US" dirty="0" smtClean="0"/>
              <a:t>1980 – technology	</a:t>
            </a:r>
          </a:p>
          <a:p>
            <a:pPr lvl="1"/>
            <a:r>
              <a:rPr lang="en-US" dirty="0" smtClean="0"/>
              <a:t>1994-95 – 7</a:t>
            </a:r>
            <a:r>
              <a:rPr lang="en-US" baseline="30000" dirty="0" smtClean="0"/>
              <a:t>th</a:t>
            </a:r>
            <a:r>
              <a:rPr lang="en-US" dirty="0" smtClean="0"/>
              <a:t>, 8</a:t>
            </a:r>
            <a:r>
              <a:rPr lang="en-US" baseline="30000" dirty="0" smtClean="0"/>
              <a:t>th</a:t>
            </a:r>
            <a:r>
              <a:rPr lang="en-US" dirty="0" smtClean="0"/>
              <a:t> 11</a:t>
            </a:r>
            <a:r>
              <a:rPr lang="en-US" baseline="30000" dirty="0" smtClean="0"/>
              <a:t>th</a:t>
            </a:r>
            <a:r>
              <a:rPr lang="en-US" dirty="0" smtClean="0"/>
              <a:t> Circuits approve</a:t>
            </a:r>
          </a:p>
          <a:p>
            <a:pPr lvl="1"/>
            <a:r>
              <a:rPr lang="en-US" dirty="0" smtClean="0"/>
              <a:t>2001 – </a:t>
            </a:r>
            <a:r>
              <a:rPr lang="en-US" i="1" dirty="0" err="1" smtClean="0"/>
              <a:t>Kyllo</a:t>
            </a:r>
            <a:r>
              <a:rPr lang="en-US" dirty="0" smtClean="0"/>
              <a:t> (1992 violation)</a:t>
            </a:r>
          </a:p>
          <a:p>
            <a:endParaRPr lang="en-US" dirty="0" smtClean="0"/>
          </a:p>
        </p:txBody>
      </p:sp>
      <p:sp>
        <p:nvSpPr>
          <p:cNvPr id="4" name="TextBox 3"/>
          <p:cNvSpPr txBox="1"/>
          <p:nvPr/>
        </p:nvSpPr>
        <p:spPr>
          <a:xfrm>
            <a:off x="644165" y="6311900"/>
            <a:ext cx="10262647" cy="369332"/>
          </a:xfrm>
          <a:prstGeom prst="rect">
            <a:avLst/>
          </a:prstGeom>
          <a:noFill/>
        </p:spPr>
        <p:txBody>
          <a:bodyPr wrap="square" rtlCol="0">
            <a:spAutoFit/>
          </a:bodyPr>
          <a:lstStyle/>
          <a:p>
            <a:r>
              <a:rPr lang="en-US" dirty="0"/>
              <a:t>Corrine </a:t>
            </a:r>
            <a:r>
              <a:rPr lang="en-US" dirty="0" err="1"/>
              <a:t>Birrell</a:t>
            </a:r>
            <a:r>
              <a:rPr lang="en-US" dirty="0"/>
              <a:t>,  </a:t>
            </a:r>
            <a:r>
              <a:rPr lang="en-US" dirty="0">
                <a:hlinkClick r:id="rId3"/>
              </a:rPr>
              <a:t>Technology and the Fourth Amendment: Balancing Law Enforcement with Individual </a:t>
            </a:r>
            <a:r>
              <a:rPr lang="en-US" dirty="0" smtClean="0">
                <a:hlinkClick r:id="rId3"/>
              </a:rPr>
              <a:t>Privacy</a:t>
            </a:r>
            <a:endParaRPr lang="en-US" dirty="0"/>
          </a:p>
        </p:txBody>
      </p:sp>
    </p:spTree>
    <p:extLst>
      <p:ext uri="{BB962C8B-B14F-4D97-AF65-F5344CB8AC3E}">
        <p14:creationId xmlns:p14="http://schemas.microsoft.com/office/powerpoint/2010/main" val="136328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430"/>
            <a:ext cx="10515600" cy="1325563"/>
          </a:xfrm>
        </p:spPr>
        <p:txBody>
          <a:bodyPr/>
          <a:lstStyle/>
          <a:p>
            <a:r>
              <a:rPr lang="en-US" b="1" dirty="0" smtClean="0">
                <a:latin typeface="+mn-lt"/>
              </a:rPr>
              <a:t>Bad Analogies</a:t>
            </a:r>
            <a:endParaRPr lang="en-US" b="1" dirty="0">
              <a:latin typeface="+mn-lt"/>
            </a:endParaRPr>
          </a:p>
        </p:txBody>
      </p:sp>
      <p:sp>
        <p:nvSpPr>
          <p:cNvPr id="5" name="TextBox 4"/>
          <p:cNvSpPr txBox="1"/>
          <p:nvPr/>
        </p:nvSpPr>
        <p:spPr>
          <a:xfrm>
            <a:off x="961534" y="2104577"/>
            <a:ext cx="9954705" cy="3508653"/>
          </a:xfrm>
          <a:prstGeom prst="rect">
            <a:avLst/>
          </a:prstGeom>
          <a:noFill/>
        </p:spPr>
        <p:txBody>
          <a:bodyPr wrap="square" rtlCol="0">
            <a:spAutoFit/>
          </a:bodyPr>
          <a:lstStyle/>
          <a:p>
            <a:r>
              <a:rPr lang="en-US" sz="2800" dirty="0" smtClean="0"/>
              <a:t>In </a:t>
            </a:r>
            <a:r>
              <a:rPr lang="en-US" sz="2800" dirty="0"/>
              <a:t>rejecting Fourth Amendment claims involving warrantless use of sophisticated technologies, courts often rely upon analogies to prior “search” cases, but these supposed analogies are so far removed from the new forms of surveillance that analogies to them only confuse, rather than </a:t>
            </a:r>
            <a:r>
              <a:rPr lang="en-US" sz="2800" dirty="0" smtClean="0"/>
              <a:t>clarify . . . .</a:t>
            </a:r>
          </a:p>
          <a:p>
            <a:endParaRPr lang="en-US" sz="2800" dirty="0" smtClean="0"/>
          </a:p>
          <a:p>
            <a:r>
              <a:rPr lang="en-US" dirty="0"/>
              <a:t>Marc McAllister,  The Fourth Amendment and New Technologies: The Misapplication of Analogical Reasoning, 36 So. Ill. U. L. J. </a:t>
            </a:r>
            <a:r>
              <a:rPr lang="en-US" dirty="0" smtClean="0"/>
              <a:t>475, 477 </a:t>
            </a:r>
            <a:r>
              <a:rPr lang="en-US" dirty="0"/>
              <a:t>(2012).</a:t>
            </a:r>
          </a:p>
          <a:p>
            <a:endParaRPr lang="en-US" dirty="0"/>
          </a:p>
        </p:txBody>
      </p:sp>
    </p:spTree>
    <p:extLst>
      <p:ext uri="{BB962C8B-B14F-4D97-AF65-F5344CB8AC3E}">
        <p14:creationId xmlns:p14="http://schemas.microsoft.com/office/powerpoint/2010/main" val="3059288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6596" y="1360153"/>
            <a:ext cx="10685417" cy="4154984"/>
          </a:xfrm>
          <a:prstGeom prst="rect">
            <a:avLst/>
          </a:prstGeom>
          <a:noFill/>
        </p:spPr>
        <p:txBody>
          <a:bodyPr wrap="square" rtlCol="0">
            <a:spAutoFit/>
          </a:bodyPr>
          <a:lstStyle/>
          <a:p>
            <a:r>
              <a:rPr lang="en-US" sz="2400" dirty="0" smtClean="0"/>
              <a:t>1890 – The Right to Privacy, </a:t>
            </a:r>
            <a:r>
              <a:rPr lang="nl-NL" sz="2400" dirty="0" smtClean="0"/>
              <a:t>Samuel D. Warren and Louis D. Brandeis</a:t>
            </a:r>
          </a:p>
          <a:p>
            <a:endParaRPr lang="nl-NL" sz="2400" dirty="0" smtClean="0"/>
          </a:p>
          <a:p>
            <a:pPr marL="461963"/>
            <a:r>
              <a:rPr lang="en-US" sz="2400" dirty="0" smtClean="0"/>
              <a:t>Recent inventions and business methods call attention to the next step which must be taken for the protection of the person, and for securing to the individual what Judge Cooley calls the right "to be let alone." Instantaneous photographs and newspaper enterprise have invaded the </a:t>
            </a:r>
            <a:r>
              <a:rPr lang="en-US" sz="2400" b="1" dirty="0" smtClean="0"/>
              <a:t>sacred precincts of private and domestic life</a:t>
            </a:r>
            <a:r>
              <a:rPr lang="en-US" sz="2400" dirty="0" smtClean="0"/>
              <a:t>; and numerous mechanical devices threaten to make good the prediction that "what is whispered in the closet shall be proclaimed from the house-tops."   </a:t>
            </a:r>
            <a:r>
              <a:rPr lang="en-US" sz="2400" dirty="0"/>
              <a:t>4 </a:t>
            </a:r>
            <a:r>
              <a:rPr lang="en-US" sz="2400" dirty="0" err="1"/>
              <a:t>Harv</a:t>
            </a:r>
            <a:r>
              <a:rPr lang="en-US" sz="2400" dirty="0"/>
              <a:t>. L. Rev. </a:t>
            </a:r>
            <a:r>
              <a:rPr lang="en-US" sz="2400" dirty="0" smtClean="0"/>
              <a:t>193, 195.</a:t>
            </a:r>
          </a:p>
          <a:p>
            <a:endParaRPr lang="en-US" sz="2400" dirty="0"/>
          </a:p>
          <a:p>
            <a:r>
              <a:rPr lang="en-US" sz="2400" dirty="0" smtClean="0"/>
              <a:t>1890 – Wiretapping starts</a:t>
            </a:r>
            <a:endParaRPr lang="en-US" sz="2400" dirty="0"/>
          </a:p>
        </p:txBody>
      </p:sp>
      <p:sp>
        <p:nvSpPr>
          <p:cNvPr id="3" name="TextBox 2"/>
          <p:cNvSpPr txBox="1"/>
          <p:nvPr/>
        </p:nvSpPr>
        <p:spPr>
          <a:xfrm>
            <a:off x="1715678" y="358219"/>
            <a:ext cx="8578392" cy="646331"/>
          </a:xfrm>
          <a:prstGeom prst="rect">
            <a:avLst/>
          </a:prstGeom>
          <a:noFill/>
        </p:spPr>
        <p:txBody>
          <a:bodyPr wrap="square" rtlCol="0">
            <a:spAutoFit/>
          </a:bodyPr>
          <a:lstStyle/>
          <a:p>
            <a:pPr algn="ctr"/>
            <a:r>
              <a:rPr lang="en-US" sz="3600" b="1" dirty="0" smtClean="0"/>
              <a:t>Fourth Amendment History</a:t>
            </a:r>
            <a:endParaRPr lang="en-US" sz="3600" b="1" dirty="0"/>
          </a:p>
        </p:txBody>
      </p:sp>
    </p:spTree>
    <p:extLst>
      <p:ext uri="{BB962C8B-B14F-4D97-AF65-F5344CB8AC3E}">
        <p14:creationId xmlns:p14="http://schemas.microsoft.com/office/powerpoint/2010/main" val="255817275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1430"/>
            <a:ext cx="10515600" cy="1325563"/>
          </a:xfrm>
        </p:spPr>
        <p:txBody>
          <a:bodyPr/>
          <a:lstStyle/>
          <a:p>
            <a:r>
              <a:rPr lang="en-US" b="1" dirty="0" smtClean="0">
                <a:latin typeface="+mn-lt"/>
              </a:rPr>
              <a:t>Bad Analogies</a:t>
            </a:r>
            <a:endParaRPr lang="en-US" b="1" dirty="0">
              <a:latin typeface="+mn-lt"/>
            </a:endParaRPr>
          </a:p>
        </p:txBody>
      </p:sp>
      <p:sp>
        <p:nvSpPr>
          <p:cNvPr id="3" name="Content Placeholder 2"/>
          <p:cNvSpPr>
            <a:spLocks noGrp="1"/>
          </p:cNvSpPr>
          <p:nvPr>
            <p:ph idx="1"/>
          </p:nvPr>
        </p:nvSpPr>
        <p:spPr>
          <a:xfrm>
            <a:off x="838200" y="1825625"/>
            <a:ext cx="10515600" cy="3915299"/>
          </a:xfrm>
        </p:spPr>
        <p:txBody>
          <a:bodyPr>
            <a:normAutofit/>
          </a:bodyPr>
          <a:lstStyle/>
          <a:p>
            <a:r>
              <a:rPr lang="en-US" b="1" dirty="0" smtClean="0"/>
              <a:t>Bugging </a:t>
            </a:r>
            <a:r>
              <a:rPr lang="en-US" dirty="0" smtClean="0"/>
              <a:t>and </a:t>
            </a:r>
            <a:r>
              <a:rPr lang="en-US" b="1" dirty="0" smtClean="0"/>
              <a:t>eavesdropping  </a:t>
            </a:r>
            <a:r>
              <a:rPr lang="en-US" dirty="0" smtClean="0"/>
              <a:t>- </a:t>
            </a:r>
            <a:r>
              <a:rPr lang="en-US" i="1" dirty="0" smtClean="0"/>
              <a:t>Lee v. U.S.</a:t>
            </a:r>
            <a:r>
              <a:rPr lang="en-US" dirty="0" smtClean="0"/>
              <a:t> (1952)</a:t>
            </a:r>
          </a:p>
          <a:p>
            <a:r>
              <a:rPr lang="en-US" b="1" dirty="0" smtClean="0"/>
              <a:t>Aerial surveillance </a:t>
            </a:r>
            <a:r>
              <a:rPr lang="en-US" dirty="0" smtClean="0"/>
              <a:t>and</a:t>
            </a:r>
            <a:r>
              <a:rPr lang="en-US" b="1" dirty="0" smtClean="0"/>
              <a:t> open fields </a:t>
            </a:r>
            <a:r>
              <a:rPr lang="en-US" dirty="0" smtClean="0"/>
              <a:t>– </a:t>
            </a:r>
            <a:r>
              <a:rPr lang="en-US" i="1" dirty="0" smtClean="0"/>
              <a:t>Dow Chemical</a:t>
            </a:r>
            <a:r>
              <a:rPr lang="en-US" dirty="0" smtClean="0"/>
              <a:t> (1986)</a:t>
            </a:r>
          </a:p>
          <a:p>
            <a:r>
              <a:rPr lang="en-US" b="1" dirty="0" smtClean="0"/>
              <a:t>Abandoned </a:t>
            </a:r>
            <a:r>
              <a:rPr lang="en-US" b="1" dirty="0"/>
              <a:t>DNA </a:t>
            </a:r>
            <a:r>
              <a:rPr lang="en-US" b="1" dirty="0" smtClean="0"/>
              <a:t>and trash </a:t>
            </a:r>
            <a:r>
              <a:rPr lang="en-US" dirty="0" smtClean="0"/>
              <a:t>and</a:t>
            </a:r>
            <a:r>
              <a:rPr lang="en-US" b="1" dirty="0" smtClean="0"/>
              <a:t>– </a:t>
            </a:r>
            <a:r>
              <a:rPr lang="en-US" i="1" dirty="0" smtClean="0"/>
              <a:t>People v. </a:t>
            </a:r>
            <a:r>
              <a:rPr lang="en-US" i="1" dirty="0" err="1" smtClean="0"/>
              <a:t>Gallego</a:t>
            </a:r>
            <a:r>
              <a:rPr lang="en-US" i="1" dirty="0"/>
              <a:t> </a:t>
            </a:r>
            <a:r>
              <a:rPr lang="en-US" i="1" dirty="0" smtClean="0"/>
              <a:t>(Cal. Ct. App. 2010)</a:t>
            </a:r>
            <a:endParaRPr lang="en-US" dirty="0" smtClean="0"/>
          </a:p>
          <a:p>
            <a:r>
              <a:rPr lang="en-US" b="1" dirty="0" smtClean="0"/>
              <a:t>Tracking devices </a:t>
            </a:r>
            <a:r>
              <a:rPr lang="en-US" dirty="0" smtClean="0"/>
              <a:t>and</a:t>
            </a:r>
            <a:r>
              <a:rPr lang="en-US" b="1" dirty="0" smtClean="0"/>
              <a:t> visual surveillance </a:t>
            </a:r>
            <a:r>
              <a:rPr lang="en-US" dirty="0" smtClean="0"/>
              <a:t>– </a:t>
            </a:r>
            <a:r>
              <a:rPr lang="en-US" i="1" dirty="0" smtClean="0"/>
              <a:t>U.S. </a:t>
            </a:r>
            <a:r>
              <a:rPr lang="en-US" i="1" dirty="0"/>
              <a:t>v. </a:t>
            </a:r>
            <a:r>
              <a:rPr lang="en-US" i="1" dirty="0" err="1" smtClean="0"/>
              <a:t>Knotts</a:t>
            </a:r>
            <a:r>
              <a:rPr lang="en-US" dirty="0" smtClean="0"/>
              <a:t> (</a:t>
            </a:r>
            <a:r>
              <a:rPr lang="en-US" dirty="0"/>
              <a:t>1983</a:t>
            </a:r>
            <a:r>
              <a:rPr lang="en-US" dirty="0" smtClean="0"/>
              <a:t>) </a:t>
            </a:r>
            <a:br>
              <a:rPr lang="en-US" dirty="0" smtClean="0"/>
            </a:br>
            <a:r>
              <a:rPr lang="en-US" sz="1800" dirty="0" smtClean="0"/>
              <a:t>(overruled by </a:t>
            </a:r>
            <a:r>
              <a:rPr lang="en-US" sz="1800" i="1" dirty="0" smtClean="0"/>
              <a:t>U.S. v. Jones</a:t>
            </a:r>
            <a:r>
              <a:rPr lang="en-US" sz="1800" dirty="0" smtClean="0"/>
              <a:t> (2012).</a:t>
            </a:r>
            <a:endParaRPr lang="en-US" dirty="0" smtClean="0"/>
          </a:p>
          <a:p>
            <a:r>
              <a:rPr lang="en-US" b="1" dirty="0" smtClean="0"/>
              <a:t>Email, web sites </a:t>
            </a:r>
            <a:r>
              <a:rPr lang="en-US" dirty="0" smtClean="0"/>
              <a:t>and</a:t>
            </a:r>
            <a:r>
              <a:rPr lang="en-US" b="1" dirty="0" smtClean="0"/>
              <a:t> pen registers </a:t>
            </a:r>
            <a:r>
              <a:rPr lang="en-US" dirty="0" smtClean="0"/>
              <a:t>– </a:t>
            </a:r>
            <a:r>
              <a:rPr lang="en-US" i="1" dirty="0" smtClean="0"/>
              <a:t>U.S. </a:t>
            </a:r>
            <a:r>
              <a:rPr lang="en-US" i="1" dirty="0"/>
              <a:t>v. </a:t>
            </a:r>
            <a:r>
              <a:rPr lang="en-US" i="1" dirty="0" smtClean="0"/>
              <a:t>Forrester</a:t>
            </a:r>
            <a:r>
              <a:rPr lang="en-US" dirty="0" smtClean="0"/>
              <a:t> </a:t>
            </a:r>
            <a:r>
              <a:rPr lang="en-US" i="1" dirty="0" smtClean="0"/>
              <a:t>(</a:t>
            </a:r>
            <a:r>
              <a:rPr lang="en-US" i="1" dirty="0"/>
              <a:t>9th Cir. 2007</a:t>
            </a:r>
            <a:r>
              <a:rPr lang="en-US" i="1" dirty="0" smtClean="0"/>
              <a:t>)</a:t>
            </a:r>
            <a:endParaRPr lang="en-US" dirty="0" smtClean="0"/>
          </a:p>
        </p:txBody>
      </p:sp>
    </p:spTree>
    <p:extLst>
      <p:ext uri="{BB962C8B-B14F-4D97-AF65-F5344CB8AC3E}">
        <p14:creationId xmlns:p14="http://schemas.microsoft.com/office/powerpoint/2010/main" val="7958411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Challenges to Privacy</a:t>
            </a:r>
            <a:endParaRPr lang="en-US" dirty="0"/>
          </a:p>
        </p:txBody>
      </p:sp>
      <p:sp>
        <p:nvSpPr>
          <p:cNvPr id="3" name="Content Placeholder 2"/>
          <p:cNvSpPr>
            <a:spLocks noGrp="1"/>
          </p:cNvSpPr>
          <p:nvPr>
            <p:ph idx="1"/>
          </p:nvPr>
        </p:nvSpPr>
        <p:spPr>
          <a:xfrm>
            <a:off x="838200" y="1618235"/>
            <a:ext cx="10515600" cy="4351338"/>
          </a:xfrm>
        </p:spPr>
        <p:txBody>
          <a:bodyPr>
            <a:normAutofit lnSpcReduction="10000"/>
          </a:bodyPr>
          <a:lstStyle/>
          <a:p>
            <a:r>
              <a:rPr lang="en-US" dirty="0"/>
              <a:t>Pervasive use of electronic transactions and communication</a:t>
            </a:r>
          </a:p>
          <a:p>
            <a:r>
              <a:rPr lang="en-US" dirty="0" smtClean="0"/>
              <a:t>Commercial data collection</a:t>
            </a:r>
          </a:p>
          <a:p>
            <a:r>
              <a:rPr lang="en-US" dirty="0" smtClean="0"/>
              <a:t>Workplace collection</a:t>
            </a:r>
          </a:p>
          <a:p>
            <a:r>
              <a:rPr lang="en-US" dirty="0" smtClean="0"/>
              <a:t>Stealth data collection– private and governmental</a:t>
            </a:r>
          </a:p>
          <a:p>
            <a:r>
              <a:rPr lang="en-US" dirty="0" smtClean="0"/>
              <a:t>Defective legal responses</a:t>
            </a:r>
          </a:p>
          <a:p>
            <a:pPr lvl="1"/>
            <a:r>
              <a:rPr lang="en-US" dirty="0" smtClean="0"/>
              <a:t>No proactive policy analysis, legislation and regulation</a:t>
            </a:r>
          </a:p>
          <a:p>
            <a:pPr lvl="1"/>
            <a:r>
              <a:rPr lang="en-US" dirty="0" smtClean="0"/>
              <a:t>Delay inherent in judicial process</a:t>
            </a:r>
          </a:p>
          <a:p>
            <a:pPr lvl="1"/>
            <a:r>
              <a:rPr lang="en-US" dirty="0" smtClean="0"/>
              <a:t>Precedent – factual analogies rather than policy</a:t>
            </a:r>
          </a:p>
          <a:p>
            <a:pPr lvl="1"/>
            <a:r>
              <a:rPr lang="en-US" dirty="0" smtClean="0"/>
              <a:t>National </a:t>
            </a:r>
            <a:r>
              <a:rPr lang="en-US" dirty="0"/>
              <a:t>s</a:t>
            </a:r>
            <a:r>
              <a:rPr lang="en-US" dirty="0" smtClean="0"/>
              <a:t>ecurity overrides</a:t>
            </a:r>
          </a:p>
          <a:p>
            <a:pPr lvl="1"/>
            <a:r>
              <a:rPr lang="en-US" dirty="0" smtClean="0"/>
              <a:t>Rogue government actions</a:t>
            </a:r>
          </a:p>
          <a:p>
            <a:pPr marL="0" indent="0">
              <a:buNone/>
            </a:pPr>
            <a:endParaRPr lang="en-US" dirty="0"/>
          </a:p>
        </p:txBody>
      </p:sp>
    </p:spTree>
    <p:extLst>
      <p:ext uri="{BB962C8B-B14F-4D97-AF65-F5344CB8AC3E}">
        <p14:creationId xmlns:p14="http://schemas.microsoft.com/office/powerpoint/2010/main" val="319174495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Threats</a:t>
            </a:r>
            <a:endParaRPr lang="en-US" dirty="0"/>
          </a:p>
        </p:txBody>
      </p:sp>
      <p:sp>
        <p:nvSpPr>
          <p:cNvPr id="3" name="Content Placeholder 2"/>
          <p:cNvSpPr>
            <a:spLocks noGrp="1"/>
          </p:cNvSpPr>
          <p:nvPr>
            <p:ph idx="1"/>
          </p:nvPr>
        </p:nvSpPr>
        <p:spPr/>
        <p:txBody>
          <a:bodyPr/>
          <a:lstStyle/>
          <a:p>
            <a:r>
              <a:rPr lang="en-US" dirty="0" smtClean="0"/>
              <a:t>Data volume and low cost of storage</a:t>
            </a:r>
          </a:p>
          <a:p>
            <a:r>
              <a:rPr lang="en-US" dirty="0"/>
              <a:t>Automated analytics</a:t>
            </a:r>
          </a:p>
          <a:p>
            <a:r>
              <a:rPr lang="en-US" dirty="0" smtClean="0"/>
              <a:t>Data aggregation, repurposing and sharing</a:t>
            </a:r>
          </a:p>
          <a:p>
            <a:pPr marL="0" indent="0">
              <a:buNone/>
            </a:pPr>
            <a:endParaRPr lang="en-US" dirty="0" smtClean="0"/>
          </a:p>
          <a:p>
            <a:endParaRPr lang="en-US" dirty="0"/>
          </a:p>
        </p:txBody>
      </p:sp>
    </p:spTree>
    <p:extLst>
      <p:ext uri="{BB962C8B-B14F-4D97-AF65-F5344CB8AC3E}">
        <p14:creationId xmlns:p14="http://schemas.microsoft.com/office/powerpoint/2010/main" val="4410027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5458905" cy="4351338"/>
          </a:xfrm>
        </p:spPr>
        <p:txBody>
          <a:bodyPr/>
          <a:lstStyle/>
          <a:p>
            <a:pPr marL="0" indent="0">
              <a:buNone/>
            </a:pPr>
            <a:r>
              <a:rPr lang="en-US" i="1" dirty="0" smtClean="0"/>
              <a:t>“</a:t>
            </a:r>
            <a:r>
              <a:rPr lang="en-US" i="1" dirty="0"/>
              <a:t>Everyone has the right to </a:t>
            </a:r>
            <a:r>
              <a:rPr lang="en-US" i="1" dirty="0" smtClean="0"/>
              <a:t>respect</a:t>
            </a:r>
            <a:br>
              <a:rPr lang="en-US" i="1" dirty="0" smtClean="0"/>
            </a:br>
            <a:r>
              <a:rPr lang="en-US" i="1" dirty="0" smtClean="0"/>
              <a:t>  for </a:t>
            </a:r>
            <a:r>
              <a:rPr lang="en-US" i="1" dirty="0"/>
              <a:t>his private and family life, </a:t>
            </a:r>
            <a:r>
              <a:rPr lang="en-US" i="1" dirty="0" smtClean="0"/>
              <a:t/>
            </a:r>
            <a:br>
              <a:rPr lang="en-US" i="1" dirty="0" smtClean="0"/>
            </a:br>
            <a:r>
              <a:rPr lang="en-US" i="1" dirty="0" smtClean="0"/>
              <a:t>  his </a:t>
            </a:r>
            <a:r>
              <a:rPr lang="en-US" i="1" dirty="0"/>
              <a:t>home and his correspondence</a:t>
            </a:r>
            <a:r>
              <a:rPr lang="en-US" i="1" dirty="0" smtClean="0"/>
              <a:t>.”</a:t>
            </a:r>
          </a:p>
          <a:p>
            <a:pPr marL="800100" lvl="2" indent="0">
              <a:buNone/>
            </a:pPr>
            <a:endParaRPr lang="en-US" i="1" dirty="0"/>
          </a:p>
          <a:p>
            <a:pPr marL="461963" lvl="2" indent="0">
              <a:buNone/>
            </a:pPr>
            <a:r>
              <a:rPr lang="en-US" i="1" dirty="0" smtClean="0"/>
              <a:t>Article 8 of the European Convention for the Protection of Human Rights and Fundamental Freedoms</a:t>
            </a:r>
            <a:endParaRPr lang="en-US" i="1" dirty="0" smtClean="0">
              <a:effectLst/>
            </a:endParaRPr>
          </a:p>
          <a:p>
            <a:endParaRPr lang="en-US" dirty="0"/>
          </a:p>
        </p:txBody>
      </p:sp>
      <p:sp>
        <p:nvSpPr>
          <p:cNvPr id="4" name="Slide Number Placeholder 3"/>
          <p:cNvSpPr>
            <a:spLocks noGrp="1"/>
          </p:cNvSpPr>
          <p:nvPr>
            <p:ph type="sldNum" sz="quarter" idx="12"/>
          </p:nvPr>
        </p:nvSpPr>
        <p:spPr/>
        <p:txBody>
          <a:bodyPr/>
          <a:lstStyle/>
          <a:p>
            <a:fld id="{B863FE2B-6524-4AC9-92C7-1EFE6DBEE68B}" type="slidenum">
              <a:rPr lang="en-US" smtClean="0">
                <a:solidFill>
                  <a:schemeClr val="tx1"/>
                </a:solidFill>
              </a:rPr>
              <a:t>43</a:t>
            </a:fld>
            <a:endParaRPr lang="en-US" dirty="0">
              <a:solidFill>
                <a:schemeClr val="tx1"/>
              </a:solidFill>
            </a:endParaRPr>
          </a:p>
        </p:txBody>
      </p:sp>
      <p:pic>
        <p:nvPicPr>
          <p:cNvPr id="5" name="Picture 4"/>
          <p:cNvPicPr>
            <a:picLocks noChangeAspect="1"/>
          </p:cNvPicPr>
          <p:nvPr/>
        </p:nvPicPr>
        <p:blipFill>
          <a:blip r:embed="rId3"/>
          <a:stretch>
            <a:fillRect/>
          </a:stretch>
        </p:blipFill>
        <p:spPr>
          <a:xfrm>
            <a:off x="7072867" y="0"/>
            <a:ext cx="5090601" cy="6721422"/>
          </a:xfrm>
          <a:prstGeom prst="rect">
            <a:avLst/>
          </a:prstGeom>
        </p:spPr>
      </p:pic>
      <p:sp>
        <p:nvSpPr>
          <p:cNvPr id="6" name="TextBox 5"/>
          <p:cNvSpPr txBox="1"/>
          <p:nvPr/>
        </p:nvSpPr>
        <p:spPr>
          <a:xfrm>
            <a:off x="160256" y="6023728"/>
            <a:ext cx="8779968" cy="369332"/>
          </a:xfrm>
          <a:prstGeom prst="rect">
            <a:avLst/>
          </a:prstGeom>
          <a:solidFill>
            <a:schemeClr val="bg1"/>
          </a:solidFill>
        </p:spPr>
        <p:txBody>
          <a:bodyPr wrap="none" rtlCol="0">
            <a:spAutoFit/>
          </a:bodyPr>
          <a:lstStyle/>
          <a:p>
            <a:r>
              <a:rPr lang="en-US" dirty="0">
                <a:hlinkClick r:id="rId4"/>
              </a:rPr>
              <a:t>http://</a:t>
            </a:r>
            <a:r>
              <a:rPr lang="en-US" dirty="0" smtClean="0">
                <a:hlinkClick r:id="rId4"/>
              </a:rPr>
              <a:t>www.coe.int/t/dghl/standardsetting/DataProtection/TPD_documents/Handbook.pdf</a:t>
            </a:r>
            <a:endParaRPr lang="en-US" dirty="0"/>
          </a:p>
        </p:txBody>
      </p:sp>
    </p:spTree>
    <p:extLst>
      <p:ext uri="{BB962C8B-B14F-4D97-AF65-F5344CB8AC3E}">
        <p14:creationId xmlns:p14="http://schemas.microsoft.com/office/powerpoint/2010/main" val="2280054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3600" dirty="0" smtClean="0">
                <a:effectLst/>
              </a:rPr>
              <a:t>The right of the people to be secure in their persons, houses, papers, and effects, against unreasonable searches and seizures, shall not be violated, </a:t>
            </a:r>
          </a:p>
          <a:p>
            <a:pPr marL="0" indent="0">
              <a:buNone/>
            </a:pPr>
            <a:r>
              <a:rPr lang="en-US" sz="3600" dirty="0" smtClean="0">
                <a:effectLst/>
              </a:rPr>
              <a:t>and no Warrants shall issue, but upon probable cause, supported by Oath or affirmation, and particularly describing the place to be searched, and the persons or things to be seized. </a:t>
            </a:r>
            <a:endParaRPr lang="en-US" sz="3600" dirty="0"/>
          </a:p>
        </p:txBody>
      </p:sp>
    </p:spTree>
    <p:extLst>
      <p:ext uri="{BB962C8B-B14F-4D97-AF65-F5344CB8AC3E}">
        <p14:creationId xmlns:p14="http://schemas.microsoft.com/office/powerpoint/2010/main" val="37112856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New Hope – </a:t>
            </a:r>
            <a:r>
              <a:rPr lang="en-US" b="1" i="1" dirty="0" smtClean="0">
                <a:latin typeface="+mn-lt"/>
              </a:rPr>
              <a:t>Riley / </a:t>
            </a:r>
            <a:r>
              <a:rPr lang="en-US" b="1" i="1" dirty="0" err="1" smtClean="0">
                <a:latin typeface="+mn-lt"/>
              </a:rPr>
              <a:t>Wurie</a:t>
            </a:r>
            <a:r>
              <a:rPr lang="en-US" b="1" dirty="0" smtClean="0">
                <a:latin typeface="+mn-lt"/>
              </a:rPr>
              <a:t> 2014</a:t>
            </a:r>
            <a:endParaRPr lang="en-US" b="1" dirty="0">
              <a:latin typeface="+mn-lt"/>
            </a:endParaRPr>
          </a:p>
        </p:txBody>
      </p:sp>
      <p:sp>
        <p:nvSpPr>
          <p:cNvPr id="3" name="Content Placeholder 2"/>
          <p:cNvSpPr>
            <a:spLocks noGrp="1"/>
          </p:cNvSpPr>
          <p:nvPr>
            <p:ph idx="1"/>
          </p:nvPr>
        </p:nvSpPr>
        <p:spPr/>
        <p:txBody>
          <a:bodyPr>
            <a:normAutofit fontScale="92500" lnSpcReduction="20000"/>
          </a:bodyPr>
          <a:lstStyle/>
          <a:p>
            <a:r>
              <a:rPr lang="en-US" dirty="0" smtClean="0"/>
              <a:t>9-0 – no cell phone </a:t>
            </a:r>
            <a:r>
              <a:rPr lang="en-US" dirty="0"/>
              <a:t>search </a:t>
            </a:r>
            <a:r>
              <a:rPr lang="en-US" dirty="0" smtClean="0"/>
              <a:t>incident to arrest (SITA)</a:t>
            </a:r>
          </a:p>
          <a:p>
            <a:r>
              <a:rPr lang="en-US" dirty="0" smtClean="0"/>
              <a:t>Zero based examination</a:t>
            </a:r>
          </a:p>
          <a:p>
            <a:pPr lvl="1"/>
            <a:r>
              <a:rPr lang="en-US" dirty="0"/>
              <a:t>1761 speech of John Otis on general warrants </a:t>
            </a:r>
            <a:endParaRPr lang="en-US" dirty="0" smtClean="0"/>
          </a:p>
          <a:p>
            <a:pPr lvl="1"/>
            <a:r>
              <a:rPr lang="en-US" i="1" dirty="0"/>
              <a:t>Reasonableness</a:t>
            </a:r>
            <a:r>
              <a:rPr lang="en-US" dirty="0"/>
              <a:t> is the touchstone of the Fourth </a:t>
            </a:r>
            <a:r>
              <a:rPr lang="en-US" dirty="0" smtClean="0"/>
              <a:t>Amendment</a:t>
            </a:r>
            <a:endParaRPr lang="en-US" dirty="0"/>
          </a:p>
          <a:p>
            <a:pPr lvl="1"/>
            <a:r>
              <a:rPr lang="en-US" i="1" dirty="0"/>
              <a:t>Balance</a:t>
            </a:r>
            <a:r>
              <a:rPr lang="en-US" dirty="0"/>
              <a:t> degree of intrusion on </a:t>
            </a:r>
            <a:r>
              <a:rPr lang="en-US" i="1" dirty="0"/>
              <a:t>privacy</a:t>
            </a:r>
            <a:r>
              <a:rPr lang="en-US" dirty="0"/>
              <a:t> against </a:t>
            </a:r>
            <a:r>
              <a:rPr lang="en-US" i="1" dirty="0" smtClean="0"/>
              <a:t>government </a:t>
            </a:r>
            <a:r>
              <a:rPr lang="en-US" i="1" dirty="0"/>
              <a:t>interests</a:t>
            </a:r>
            <a:endParaRPr lang="en-US" dirty="0"/>
          </a:p>
          <a:p>
            <a:pPr lvl="1"/>
            <a:r>
              <a:rPr lang="en-US" dirty="0" smtClean="0"/>
              <a:t>Holds </a:t>
            </a:r>
            <a:r>
              <a:rPr lang="en-US" dirty="0"/>
              <a:t>to </a:t>
            </a:r>
            <a:r>
              <a:rPr lang="en-US" i="1" dirty="0" err="1"/>
              <a:t>Chimel</a:t>
            </a:r>
            <a:r>
              <a:rPr lang="en-US" dirty="0"/>
              <a:t> </a:t>
            </a:r>
            <a:r>
              <a:rPr lang="en-US" i="1" dirty="0"/>
              <a:t>safety</a:t>
            </a:r>
            <a:r>
              <a:rPr lang="en-US" dirty="0"/>
              <a:t> and </a:t>
            </a:r>
            <a:r>
              <a:rPr lang="en-US" i="1" dirty="0"/>
              <a:t>evidence destruction </a:t>
            </a:r>
            <a:r>
              <a:rPr lang="en-US" dirty="0" smtClean="0"/>
              <a:t>foundations </a:t>
            </a:r>
            <a:r>
              <a:rPr lang="en-US" dirty="0"/>
              <a:t>of the </a:t>
            </a:r>
            <a:r>
              <a:rPr lang="en-US" dirty="0" smtClean="0"/>
              <a:t>SITA exception.</a:t>
            </a:r>
            <a:endParaRPr lang="en-US" dirty="0"/>
          </a:p>
          <a:p>
            <a:r>
              <a:rPr lang="en-US" dirty="0" smtClean="0"/>
              <a:t>Court shows tech knowledge</a:t>
            </a:r>
          </a:p>
          <a:p>
            <a:pPr lvl="1"/>
            <a:r>
              <a:rPr lang="en-US" dirty="0"/>
              <a:t>Massive amounts and types of data and </a:t>
            </a:r>
            <a:r>
              <a:rPr lang="en-US" dirty="0" smtClean="0"/>
              <a:t>apps</a:t>
            </a:r>
          </a:p>
          <a:p>
            <a:pPr lvl="1"/>
            <a:r>
              <a:rPr lang="en-US" dirty="0" smtClean="0"/>
              <a:t>Rejected </a:t>
            </a:r>
            <a:r>
              <a:rPr lang="en-US" dirty="0"/>
              <a:t>the risk of remote </a:t>
            </a:r>
            <a:r>
              <a:rPr lang="en-US" dirty="0" smtClean="0"/>
              <a:t>wiping</a:t>
            </a:r>
          </a:p>
          <a:p>
            <a:pPr lvl="1"/>
            <a:r>
              <a:rPr lang="en-US" dirty="0" smtClean="0"/>
              <a:t>Discussed cloud </a:t>
            </a:r>
            <a:r>
              <a:rPr lang="en-US" dirty="0"/>
              <a:t>implications</a:t>
            </a:r>
          </a:p>
          <a:p>
            <a:r>
              <a:rPr lang="en-US" dirty="0"/>
              <a:t>Rejected bad analogies – and added a new one</a:t>
            </a:r>
          </a:p>
          <a:p>
            <a:pPr lvl="1"/>
            <a:r>
              <a:rPr lang="en-US" smtClean="0"/>
              <a:t>Cannot compare a ride </a:t>
            </a:r>
            <a:r>
              <a:rPr lang="en-US" dirty="0"/>
              <a:t>on horseback and trip to the moon</a:t>
            </a:r>
          </a:p>
          <a:p>
            <a:endParaRPr lang="en-US" dirty="0"/>
          </a:p>
        </p:txBody>
      </p:sp>
    </p:spTree>
    <p:extLst>
      <p:ext uri="{BB962C8B-B14F-4D97-AF65-F5344CB8AC3E}">
        <p14:creationId xmlns:p14="http://schemas.microsoft.com/office/powerpoint/2010/main" val="824129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Strategies</a:t>
            </a:r>
            <a:endParaRPr lang="en-US" b="1" dirty="0">
              <a:latin typeface="+mn-lt"/>
            </a:endParaRPr>
          </a:p>
        </p:txBody>
      </p:sp>
      <p:sp>
        <p:nvSpPr>
          <p:cNvPr id="3" name="Content Placeholder 2"/>
          <p:cNvSpPr>
            <a:spLocks noGrp="1"/>
          </p:cNvSpPr>
          <p:nvPr>
            <p:ph idx="1"/>
          </p:nvPr>
        </p:nvSpPr>
        <p:spPr/>
        <p:txBody>
          <a:bodyPr/>
          <a:lstStyle/>
          <a:p>
            <a:r>
              <a:rPr lang="en-US" dirty="0" smtClean="0"/>
              <a:t>Careful analysis</a:t>
            </a:r>
          </a:p>
          <a:p>
            <a:r>
              <a:rPr lang="en-US" dirty="0" smtClean="0"/>
              <a:t>New theories</a:t>
            </a:r>
          </a:p>
          <a:p>
            <a:r>
              <a:rPr lang="en-US" dirty="0" smtClean="0"/>
              <a:t>Imaginative advocacy</a:t>
            </a:r>
          </a:p>
          <a:p>
            <a:r>
              <a:rPr lang="en-US" dirty="0" smtClean="0"/>
              <a:t>Fact and technology specific arguments</a:t>
            </a:r>
          </a:p>
          <a:p>
            <a:r>
              <a:rPr lang="en-US" dirty="0" smtClean="0"/>
              <a:t>Support for comprehensive policy</a:t>
            </a:r>
          </a:p>
        </p:txBody>
      </p:sp>
    </p:spTree>
    <p:extLst>
      <p:ext uri="{BB962C8B-B14F-4D97-AF65-F5344CB8AC3E}">
        <p14:creationId xmlns:p14="http://schemas.microsoft.com/office/powerpoint/2010/main" val="31889659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Future of the </a:t>
            </a:r>
            <a:br>
              <a:rPr lang="en-US" dirty="0" smtClean="0"/>
            </a:br>
            <a:r>
              <a:rPr lang="en-US" dirty="0" smtClean="0"/>
              <a:t>Fourth Amendment</a:t>
            </a:r>
            <a:endParaRPr lang="en-US" dirty="0"/>
          </a:p>
        </p:txBody>
      </p:sp>
      <p:sp>
        <p:nvSpPr>
          <p:cNvPr id="3" name="Subtitle 2"/>
          <p:cNvSpPr>
            <a:spLocks noGrp="1"/>
          </p:cNvSpPr>
          <p:nvPr>
            <p:ph type="subTitle" idx="1"/>
          </p:nvPr>
        </p:nvSpPr>
        <p:spPr/>
        <p:txBody>
          <a:bodyPr>
            <a:normAutofit/>
          </a:bodyPr>
          <a:lstStyle/>
          <a:p>
            <a:r>
              <a:rPr lang="en-US" dirty="0" smtClean="0"/>
              <a:t>David Nuffer</a:t>
            </a:r>
          </a:p>
          <a:p>
            <a:endParaRPr lang="en-US" dirty="0"/>
          </a:p>
        </p:txBody>
      </p:sp>
    </p:spTree>
    <p:extLst>
      <p:ext uri="{BB962C8B-B14F-4D97-AF65-F5344CB8AC3E}">
        <p14:creationId xmlns:p14="http://schemas.microsoft.com/office/powerpoint/2010/main" val="4161457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8314" y="1407287"/>
            <a:ext cx="10685417" cy="4616648"/>
          </a:xfrm>
          <a:prstGeom prst="rect">
            <a:avLst/>
          </a:prstGeom>
          <a:noFill/>
        </p:spPr>
        <p:txBody>
          <a:bodyPr wrap="square" rtlCol="0">
            <a:spAutoFit/>
          </a:bodyPr>
          <a:lstStyle/>
          <a:p>
            <a:r>
              <a:rPr lang="en-US" sz="2400" dirty="0" smtClean="0"/>
              <a:t>1927 – </a:t>
            </a:r>
            <a:r>
              <a:rPr lang="en-US" sz="2400" i="1" dirty="0" smtClean="0"/>
              <a:t>U.S. </a:t>
            </a:r>
            <a:r>
              <a:rPr lang="en-US" sz="2400" i="1" dirty="0"/>
              <a:t>v. </a:t>
            </a:r>
            <a:r>
              <a:rPr lang="en-US" sz="2400" i="1" dirty="0" smtClean="0"/>
              <a:t>Lee,</a:t>
            </a:r>
            <a:r>
              <a:rPr lang="en-US" sz="2400" dirty="0" smtClean="0"/>
              <a:t> 274 </a:t>
            </a:r>
            <a:r>
              <a:rPr lang="en-US" sz="2400" dirty="0"/>
              <a:t>U.S. </a:t>
            </a:r>
            <a:r>
              <a:rPr lang="en-US" sz="2400" dirty="0" smtClean="0"/>
              <a:t>559   Shining </a:t>
            </a:r>
            <a:r>
              <a:rPr lang="en-US" sz="2400" dirty="0"/>
              <a:t>a deck-mounted spotlight onto the open deck of a vessel used for rum running did not constitute a “search</a:t>
            </a:r>
            <a:r>
              <a:rPr lang="en-US" sz="2400" dirty="0" smtClean="0"/>
              <a:t>”</a:t>
            </a:r>
          </a:p>
          <a:p>
            <a:endParaRPr lang="en-US" sz="2400" dirty="0"/>
          </a:p>
          <a:p>
            <a:r>
              <a:rPr lang="en-US" sz="2400" dirty="0" smtClean="0"/>
              <a:t>1928 – </a:t>
            </a:r>
            <a:r>
              <a:rPr lang="en-US" sz="2400" i="1" dirty="0" smtClean="0"/>
              <a:t>Olmstead </a:t>
            </a:r>
            <a:r>
              <a:rPr lang="en-US" sz="2400" i="1" dirty="0"/>
              <a:t>v. </a:t>
            </a:r>
            <a:r>
              <a:rPr lang="en-US" sz="2400" i="1" dirty="0" smtClean="0"/>
              <a:t>U.S.,</a:t>
            </a:r>
            <a:r>
              <a:rPr lang="en-US" sz="2400" dirty="0" smtClean="0"/>
              <a:t> 277 U.S. 438   Interception </a:t>
            </a:r>
            <a:r>
              <a:rPr lang="en-US" sz="2400" dirty="0"/>
              <a:t>of telephone communications not requiring a physical trespass </a:t>
            </a:r>
            <a:r>
              <a:rPr lang="en-US" sz="2400" dirty="0" smtClean="0"/>
              <a:t>not a </a:t>
            </a:r>
            <a:r>
              <a:rPr lang="en-US" sz="2400" dirty="0"/>
              <a:t>search or </a:t>
            </a:r>
            <a:r>
              <a:rPr lang="en-US" sz="2400" dirty="0" smtClean="0"/>
              <a:t>sei­zure </a:t>
            </a:r>
          </a:p>
          <a:p>
            <a:endParaRPr lang="en-US" sz="2400" dirty="0" smtClean="0"/>
          </a:p>
          <a:p>
            <a:r>
              <a:rPr lang="en-US" sz="2400" dirty="0" smtClean="0"/>
              <a:t>1960 – </a:t>
            </a:r>
            <a:r>
              <a:rPr lang="en-US" sz="2400" i="1" dirty="0" smtClean="0"/>
              <a:t>Pen register technology</a:t>
            </a:r>
          </a:p>
          <a:p>
            <a:endParaRPr lang="en-US" sz="2400" dirty="0"/>
          </a:p>
          <a:p>
            <a:r>
              <a:rPr lang="en-US" sz="2400" dirty="0" smtClean="0"/>
              <a:t>1967  – </a:t>
            </a:r>
            <a:r>
              <a:rPr lang="en-US" sz="2400" i="1" dirty="0" smtClean="0"/>
              <a:t>Katz </a:t>
            </a:r>
            <a:r>
              <a:rPr lang="en-US" sz="2400" i="1" dirty="0"/>
              <a:t>v </a:t>
            </a:r>
            <a:r>
              <a:rPr lang="en-US" sz="2400" i="1" dirty="0" smtClean="0"/>
              <a:t>U.S.,</a:t>
            </a:r>
            <a:r>
              <a:rPr lang="en-US" sz="2400" dirty="0" smtClean="0"/>
              <a:t>  389 U.S. 347   Interception </a:t>
            </a:r>
            <a:r>
              <a:rPr lang="en-US" sz="2400" dirty="0"/>
              <a:t>of communications </a:t>
            </a:r>
            <a:r>
              <a:rPr lang="en-US" sz="2400" dirty="0" smtClean="0"/>
              <a:t>from a public out­door telephone booth requires </a:t>
            </a:r>
            <a:r>
              <a:rPr lang="en-US" sz="2400" dirty="0"/>
              <a:t>a </a:t>
            </a:r>
            <a:r>
              <a:rPr lang="en-US" sz="2400" dirty="0" smtClean="0"/>
              <a:t>warrant</a:t>
            </a:r>
            <a:endParaRPr lang="en-US" sz="2400" dirty="0"/>
          </a:p>
          <a:p>
            <a:endParaRPr lang="en-US" dirty="0"/>
          </a:p>
          <a:p>
            <a:endParaRPr lang="en-US" dirty="0"/>
          </a:p>
          <a:p>
            <a:endParaRPr lang="en-US" dirty="0"/>
          </a:p>
        </p:txBody>
      </p:sp>
      <p:sp>
        <p:nvSpPr>
          <p:cNvPr id="3" name="TextBox 2"/>
          <p:cNvSpPr txBox="1"/>
          <p:nvPr/>
        </p:nvSpPr>
        <p:spPr>
          <a:xfrm>
            <a:off x="1715678" y="358219"/>
            <a:ext cx="8578392" cy="646331"/>
          </a:xfrm>
          <a:prstGeom prst="rect">
            <a:avLst/>
          </a:prstGeom>
          <a:noFill/>
        </p:spPr>
        <p:txBody>
          <a:bodyPr wrap="square" rtlCol="0">
            <a:spAutoFit/>
          </a:bodyPr>
          <a:lstStyle/>
          <a:p>
            <a:pPr algn="ctr"/>
            <a:r>
              <a:rPr lang="en-US" sz="3600" b="1" dirty="0" smtClean="0"/>
              <a:t>Fourth Amendment History</a:t>
            </a:r>
            <a:endParaRPr lang="en-US" sz="3600" b="1" dirty="0"/>
          </a:p>
        </p:txBody>
      </p:sp>
    </p:spTree>
    <p:extLst>
      <p:ext uri="{BB962C8B-B14F-4D97-AF65-F5344CB8AC3E}">
        <p14:creationId xmlns:p14="http://schemas.microsoft.com/office/powerpoint/2010/main" val="40793066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023" y="1218751"/>
            <a:ext cx="10685417" cy="6832640"/>
          </a:xfrm>
          <a:prstGeom prst="rect">
            <a:avLst/>
          </a:prstGeom>
          <a:noFill/>
        </p:spPr>
        <p:txBody>
          <a:bodyPr wrap="square" rtlCol="0">
            <a:spAutoFit/>
          </a:bodyPr>
          <a:lstStyle/>
          <a:p>
            <a:r>
              <a:rPr lang="en-US" sz="2400" dirty="0" smtClean="0"/>
              <a:t>1968  – Omnibus </a:t>
            </a:r>
            <a:r>
              <a:rPr lang="en-US" sz="2400" dirty="0"/>
              <a:t>Crime Control and </a:t>
            </a:r>
            <a:r>
              <a:rPr lang="en-US" sz="2400" dirty="0" smtClean="0"/>
              <a:t>Safe </a:t>
            </a:r>
            <a:r>
              <a:rPr lang="en-US" sz="2400" dirty="0"/>
              <a:t>Streets Act </a:t>
            </a:r>
            <a:r>
              <a:rPr lang="en-US" sz="2400" dirty="0" smtClean="0"/>
              <a:t>requires </a:t>
            </a:r>
            <a:r>
              <a:rPr lang="en-US" sz="2400" dirty="0" smtClean="0"/>
              <a:t>wiretapping warrant</a:t>
            </a:r>
            <a:endParaRPr lang="en-US" sz="2400" dirty="0"/>
          </a:p>
          <a:p>
            <a:endParaRPr lang="en-US" sz="2400" dirty="0"/>
          </a:p>
          <a:p>
            <a:r>
              <a:rPr lang="en-US" sz="2400" dirty="0" smtClean="0"/>
              <a:t>1976 – </a:t>
            </a:r>
            <a:r>
              <a:rPr lang="en-US" sz="2400" i="1" dirty="0" smtClean="0"/>
              <a:t>U.S. v Miller</a:t>
            </a:r>
            <a:r>
              <a:rPr lang="en-US" sz="2400" dirty="0" smtClean="0"/>
              <a:t>, 425 U.S. 435   Bank records subpoena not a search</a:t>
            </a:r>
          </a:p>
          <a:p>
            <a:endParaRPr lang="en-US" sz="2400" dirty="0"/>
          </a:p>
          <a:p>
            <a:r>
              <a:rPr lang="en-US" sz="2400" dirty="0" smtClean="0"/>
              <a:t>1979  – </a:t>
            </a:r>
            <a:r>
              <a:rPr lang="en-US" sz="2400" i="1" dirty="0" smtClean="0"/>
              <a:t>Smith v Maryland</a:t>
            </a:r>
            <a:r>
              <a:rPr lang="en-US" sz="2400" dirty="0" smtClean="0"/>
              <a:t>, 442 U.S. 735    Pen register not a search</a:t>
            </a:r>
          </a:p>
          <a:p>
            <a:endParaRPr lang="en-US" sz="2400" dirty="0"/>
          </a:p>
          <a:p>
            <a:r>
              <a:rPr lang="en-US" sz="2400" dirty="0" smtClean="0"/>
              <a:t>1994-95 – Thermal </a:t>
            </a:r>
            <a:r>
              <a:rPr lang="en-US" sz="2400" dirty="0"/>
              <a:t>imaging without warrant upheld by 7</a:t>
            </a:r>
            <a:r>
              <a:rPr lang="en-US" sz="2400" baseline="30000" dirty="0"/>
              <a:t>th</a:t>
            </a:r>
            <a:r>
              <a:rPr lang="en-US" sz="2400" dirty="0"/>
              <a:t> 8</a:t>
            </a:r>
            <a:r>
              <a:rPr lang="en-US" sz="2400" baseline="30000" dirty="0"/>
              <a:t>th</a:t>
            </a:r>
            <a:r>
              <a:rPr lang="en-US" sz="2400" dirty="0"/>
              <a:t> 11</a:t>
            </a:r>
            <a:r>
              <a:rPr lang="en-US" sz="2400" baseline="30000" dirty="0"/>
              <a:t>th</a:t>
            </a:r>
            <a:r>
              <a:rPr lang="en-US" sz="2400" dirty="0"/>
              <a:t> </a:t>
            </a:r>
            <a:r>
              <a:rPr lang="en-US" sz="2400" dirty="0" smtClean="0"/>
              <a:t>circuits</a:t>
            </a:r>
          </a:p>
          <a:p>
            <a:endParaRPr lang="en-US" sz="2400" dirty="0"/>
          </a:p>
          <a:p>
            <a:r>
              <a:rPr lang="en-US" sz="2400" dirty="0" smtClean="0"/>
              <a:t>2001 – </a:t>
            </a:r>
            <a:r>
              <a:rPr lang="en-US" sz="2400" i="1" dirty="0" err="1" smtClean="0"/>
              <a:t>Kyllo</a:t>
            </a:r>
            <a:r>
              <a:rPr lang="en-US" sz="2400" i="1" dirty="0" smtClean="0"/>
              <a:t> </a:t>
            </a:r>
            <a:r>
              <a:rPr lang="en-US" sz="2400" i="1" dirty="0"/>
              <a:t>v </a:t>
            </a:r>
            <a:r>
              <a:rPr lang="en-US" sz="2400" i="1" dirty="0" smtClean="0"/>
              <a:t>U.S., </a:t>
            </a:r>
            <a:r>
              <a:rPr lang="en-US" sz="2400" dirty="0" smtClean="0"/>
              <a:t>533 U.S. 27   Warrant required for </a:t>
            </a:r>
            <a:r>
              <a:rPr lang="en-US" sz="2400" dirty="0"/>
              <a:t>thermal </a:t>
            </a:r>
            <a:r>
              <a:rPr lang="en-US" sz="2400" dirty="0" smtClean="0"/>
              <a:t>imaging</a:t>
            </a:r>
          </a:p>
          <a:p>
            <a:endParaRPr lang="en-US" sz="2400" dirty="0"/>
          </a:p>
          <a:p>
            <a:r>
              <a:rPr lang="en-US" sz="2400" dirty="0" smtClean="0"/>
              <a:t>2012 – </a:t>
            </a:r>
            <a:r>
              <a:rPr lang="en-US" sz="2400" i="1" dirty="0" smtClean="0"/>
              <a:t>United </a:t>
            </a:r>
            <a:r>
              <a:rPr lang="en-US" sz="2400" i="1" dirty="0"/>
              <a:t>States v. </a:t>
            </a:r>
            <a:r>
              <a:rPr lang="en-US" sz="2400" i="1" dirty="0" smtClean="0"/>
              <a:t>Jones, </a:t>
            </a:r>
            <a:r>
              <a:rPr lang="en-US" sz="2400" dirty="0" smtClean="0"/>
              <a:t>132 S. Ct. 945</a:t>
            </a:r>
            <a:r>
              <a:rPr lang="en-US" sz="2400" i="1" dirty="0" smtClean="0"/>
              <a:t>   </a:t>
            </a:r>
            <a:r>
              <a:rPr lang="en-US" sz="2400" dirty="0" smtClean="0"/>
              <a:t>Placement of </a:t>
            </a:r>
            <a:r>
              <a:rPr lang="en-US" sz="2400" dirty="0"/>
              <a:t>GPS tracking device on a </a:t>
            </a:r>
            <a:r>
              <a:rPr lang="en-US" sz="2400" dirty="0" smtClean="0"/>
              <a:t>vehicle </a:t>
            </a:r>
            <a:r>
              <a:rPr lang="en-US" sz="2400" dirty="0"/>
              <a:t>and subsequent monitoring </a:t>
            </a:r>
            <a:r>
              <a:rPr lang="en-US" sz="2400" dirty="0" smtClean="0"/>
              <a:t>is </a:t>
            </a:r>
            <a:r>
              <a:rPr lang="en-US" sz="2400" dirty="0"/>
              <a:t>a </a:t>
            </a:r>
            <a:r>
              <a:rPr lang="en-US" sz="2400" dirty="0" smtClean="0"/>
              <a:t>search</a:t>
            </a:r>
          </a:p>
          <a:p>
            <a:endParaRPr lang="en-US" sz="2400" dirty="0"/>
          </a:p>
          <a:p>
            <a:r>
              <a:rPr lang="en-US" sz="2400" dirty="0" smtClean="0"/>
              <a:t>2014 - </a:t>
            </a:r>
            <a:r>
              <a:rPr lang="en-US" sz="2400" i="1" dirty="0"/>
              <a:t>Riley v </a:t>
            </a:r>
            <a:r>
              <a:rPr lang="en-US" sz="2400" i="1" dirty="0" smtClean="0"/>
              <a:t>California, </a:t>
            </a:r>
            <a:r>
              <a:rPr lang="en-US" sz="2400" i="1" dirty="0"/>
              <a:t>US v </a:t>
            </a:r>
            <a:r>
              <a:rPr lang="en-US" sz="2400" i="1" dirty="0" err="1" smtClean="0"/>
              <a:t>Wurie</a:t>
            </a:r>
            <a:r>
              <a:rPr lang="en-US" sz="2400" dirty="0" smtClean="0"/>
              <a:t>   Cell </a:t>
            </a:r>
            <a:r>
              <a:rPr lang="en-US" sz="2400" dirty="0"/>
              <a:t>phone cannot be searched routinely incident to arrest.</a:t>
            </a:r>
          </a:p>
          <a:p>
            <a:r>
              <a:rPr lang="en-US" sz="2400" dirty="0" smtClean="0"/>
              <a:t> </a:t>
            </a:r>
            <a:endParaRPr lang="en-US" sz="2400" dirty="0"/>
          </a:p>
          <a:p>
            <a:endParaRPr lang="en-US" dirty="0"/>
          </a:p>
          <a:p>
            <a:endParaRPr lang="en-US" dirty="0"/>
          </a:p>
          <a:p>
            <a:endParaRPr lang="en-US" dirty="0"/>
          </a:p>
        </p:txBody>
      </p:sp>
      <p:sp>
        <p:nvSpPr>
          <p:cNvPr id="3" name="TextBox 2"/>
          <p:cNvSpPr txBox="1"/>
          <p:nvPr/>
        </p:nvSpPr>
        <p:spPr>
          <a:xfrm>
            <a:off x="1715678" y="358219"/>
            <a:ext cx="8578392" cy="646331"/>
          </a:xfrm>
          <a:prstGeom prst="rect">
            <a:avLst/>
          </a:prstGeom>
          <a:noFill/>
        </p:spPr>
        <p:txBody>
          <a:bodyPr wrap="square" rtlCol="0">
            <a:spAutoFit/>
          </a:bodyPr>
          <a:lstStyle/>
          <a:p>
            <a:pPr algn="ctr"/>
            <a:r>
              <a:rPr lang="en-US" sz="3600" b="1" dirty="0" smtClean="0"/>
              <a:t>Fourth Amendment History</a:t>
            </a:r>
            <a:endParaRPr lang="en-US" sz="3600" b="1" dirty="0"/>
          </a:p>
        </p:txBody>
      </p:sp>
    </p:spTree>
    <p:extLst>
      <p:ext uri="{BB962C8B-B14F-4D97-AF65-F5344CB8AC3E}">
        <p14:creationId xmlns:p14="http://schemas.microsoft.com/office/powerpoint/2010/main" val="2349953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b="1" dirty="0" smtClean="0">
                <a:latin typeface="+mn-lt"/>
              </a:rPr>
              <a:t>Judicial Analysis</a:t>
            </a:r>
            <a:endParaRPr lang="en-US" b="1" dirty="0">
              <a:latin typeface="+mn-lt"/>
            </a:endParaRPr>
          </a:p>
        </p:txBody>
      </p:sp>
      <p:sp>
        <p:nvSpPr>
          <p:cNvPr id="3" name="Content Placeholder 2"/>
          <p:cNvSpPr>
            <a:spLocks noGrp="1"/>
          </p:cNvSpPr>
          <p:nvPr>
            <p:ph idx="1"/>
          </p:nvPr>
        </p:nvSpPr>
        <p:spPr/>
        <p:txBody>
          <a:bodyPr>
            <a:normAutofit/>
          </a:bodyPr>
          <a:lstStyle/>
          <a:p>
            <a:pPr marL="0" indent="0">
              <a:buNone/>
            </a:pPr>
            <a:r>
              <a:rPr lang="en-US" dirty="0" smtClean="0"/>
              <a:t>“</a:t>
            </a:r>
            <a:r>
              <a:rPr lang="en-US" b="1" dirty="0" smtClean="0"/>
              <a:t>reasonable expectation of privacy</a:t>
            </a:r>
            <a:r>
              <a:rPr lang="en-US" dirty="0" smtClean="0"/>
              <a:t>” </a:t>
            </a:r>
            <a:br>
              <a:rPr lang="en-US" dirty="0" smtClean="0"/>
            </a:br>
            <a:r>
              <a:rPr lang="en-US" dirty="0" smtClean="0"/>
              <a:t>        </a:t>
            </a:r>
            <a:r>
              <a:rPr lang="en-US" sz="2200" i="1" dirty="0" smtClean="0"/>
              <a:t>Katz </a:t>
            </a:r>
            <a:r>
              <a:rPr lang="en-US" sz="2200" i="1" dirty="0"/>
              <a:t>v. United States</a:t>
            </a:r>
            <a:r>
              <a:rPr lang="en-US" sz="2200" dirty="0"/>
              <a:t>, 389 U.S. 347, </a:t>
            </a:r>
            <a:r>
              <a:rPr lang="en-US" sz="2200" dirty="0" smtClean="0"/>
              <a:t>360-61 (1967) (</a:t>
            </a:r>
            <a:r>
              <a:rPr lang="en-US" sz="2200" dirty="0"/>
              <a:t>Harlan, J., concurring). </a:t>
            </a:r>
            <a:endParaRPr lang="en-US" sz="2200" dirty="0" smtClean="0"/>
          </a:p>
          <a:p>
            <a:pPr marL="0" indent="0">
              <a:buNone/>
            </a:pPr>
            <a:endParaRPr lang="en-US" dirty="0" smtClean="0"/>
          </a:p>
          <a:p>
            <a:pPr marL="0" indent="0">
              <a:buNone/>
            </a:pPr>
            <a:r>
              <a:rPr lang="en-US" b="1" dirty="0" smtClean="0"/>
              <a:t>Exceptions:</a:t>
            </a:r>
          </a:p>
          <a:p>
            <a:pPr marL="461963"/>
            <a:r>
              <a:rPr lang="en-US" dirty="0" smtClean="0"/>
              <a:t>assumption of risk: </a:t>
            </a:r>
            <a:r>
              <a:rPr lang="en-US" b="1" dirty="0" smtClean="0"/>
              <a:t>information</a:t>
            </a:r>
            <a:r>
              <a:rPr lang="en-US" dirty="0" smtClean="0"/>
              <a:t> </a:t>
            </a:r>
            <a:r>
              <a:rPr lang="en-US" b="1" dirty="0" smtClean="0"/>
              <a:t>revealed </a:t>
            </a:r>
            <a:r>
              <a:rPr lang="en-US" b="1" dirty="0"/>
              <a:t>to a third party</a:t>
            </a:r>
            <a:r>
              <a:rPr lang="en-US" dirty="0"/>
              <a:t> </a:t>
            </a:r>
            <a:r>
              <a:rPr lang="en-US" dirty="0" smtClean="0"/>
              <a:t>  </a:t>
            </a:r>
            <a:br>
              <a:rPr lang="en-US" dirty="0" smtClean="0"/>
            </a:br>
            <a:r>
              <a:rPr lang="en-US" sz="2200" i="1" dirty="0" smtClean="0"/>
              <a:t>Smith </a:t>
            </a:r>
            <a:r>
              <a:rPr lang="en-US" sz="2200" i="1" dirty="0"/>
              <a:t>v. Maryland</a:t>
            </a:r>
            <a:r>
              <a:rPr lang="en-US" sz="2200" dirty="0"/>
              <a:t>, 442 U.S. </a:t>
            </a:r>
            <a:r>
              <a:rPr lang="en-US" sz="2200" dirty="0" smtClean="0"/>
              <a:t>735, 744 </a:t>
            </a:r>
            <a:r>
              <a:rPr lang="en-US" sz="2200" dirty="0"/>
              <a:t>(1979</a:t>
            </a:r>
            <a:r>
              <a:rPr lang="en-US" sz="2200" dirty="0" smtClean="0"/>
              <a:t>)</a:t>
            </a:r>
          </a:p>
          <a:p>
            <a:pPr marL="461963"/>
            <a:r>
              <a:rPr lang="en-US" dirty="0"/>
              <a:t>w</a:t>
            </a:r>
            <a:r>
              <a:rPr lang="en-US" dirty="0" smtClean="0"/>
              <a:t>hat </a:t>
            </a:r>
            <a:r>
              <a:rPr lang="en-US" dirty="0"/>
              <a:t>a person </a:t>
            </a:r>
            <a:r>
              <a:rPr lang="en-US" dirty="0" smtClean="0"/>
              <a:t>knowingly </a:t>
            </a:r>
            <a:r>
              <a:rPr lang="en-US" b="1" dirty="0"/>
              <a:t>exposes to the </a:t>
            </a:r>
            <a:r>
              <a:rPr lang="en-US" b="1" dirty="0" smtClean="0"/>
              <a:t>public  </a:t>
            </a:r>
            <a:br>
              <a:rPr lang="en-US" b="1" dirty="0" smtClean="0"/>
            </a:br>
            <a:r>
              <a:rPr lang="en-US" sz="2000" i="1" dirty="0" smtClean="0"/>
              <a:t>U. S. v Miller</a:t>
            </a:r>
            <a:r>
              <a:rPr lang="en-US" sz="2000" dirty="0"/>
              <a:t>, 425 U.S. </a:t>
            </a:r>
            <a:r>
              <a:rPr lang="en-US" sz="2000" dirty="0" smtClean="0"/>
              <a:t>435 at 442-43 </a:t>
            </a:r>
          </a:p>
          <a:p>
            <a:pPr marL="461963"/>
            <a:r>
              <a:rPr lang="en-US" b="1" dirty="0" smtClean="0"/>
              <a:t>technology in general public use</a:t>
            </a:r>
            <a:r>
              <a:rPr lang="en-US" dirty="0" smtClean="0"/>
              <a:t>  </a:t>
            </a:r>
            <a:br>
              <a:rPr lang="en-US" dirty="0" smtClean="0"/>
            </a:br>
            <a:r>
              <a:rPr lang="en-US" sz="2000" i="1" dirty="0" err="1" smtClean="0"/>
              <a:t>Kyllo</a:t>
            </a:r>
            <a:r>
              <a:rPr lang="en-US" sz="2000" i="1" dirty="0" smtClean="0"/>
              <a:t> v. United States, </a:t>
            </a:r>
            <a:r>
              <a:rPr lang="en-US" sz="2000" dirty="0" smtClean="0"/>
              <a:t>533 </a:t>
            </a:r>
            <a:r>
              <a:rPr lang="en-US" sz="2000" dirty="0"/>
              <a:t>U.S. 27 (2001</a:t>
            </a:r>
            <a:r>
              <a:rPr lang="en-US" sz="2000" dirty="0" smtClean="0"/>
              <a:t>); </a:t>
            </a:r>
            <a:r>
              <a:rPr lang="en-US" sz="2000" i="1" dirty="0"/>
              <a:t>Dow Chem. Co. v. United States</a:t>
            </a:r>
            <a:r>
              <a:rPr lang="en-US" sz="2000" dirty="0"/>
              <a:t>, 476 U.S. </a:t>
            </a:r>
            <a:r>
              <a:rPr lang="en-US" sz="2000" dirty="0" smtClean="0"/>
              <a:t>227 </a:t>
            </a:r>
            <a:r>
              <a:rPr lang="en-US" sz="2000" dirty="0"/>
              <a:t>(1986</a:t>
            </a:r>
            <a:r>
              <a:rPr lang="en-US" sz="2000" dirty="0" smtClean="0"/>
              <a:t>) </a:t>
            </a:r>
            <a:endParaRPr lang="en-US" sz="2000" dirty="0"/>
          </a:p>
        </p:txBody>
      </p:sp>
    </p:spTree>
    <p:extLst>
      <p:ext uri="{BB962C8B-B14F-4D97-AF65-F5344CB8AC3E}">
        <p14:creationId xmlns:p14="http://schemas.microsoft.com/office/powerpoint/2010/main" val="2619431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3892" y="359904"/>
            <a:ext cx="5704636" cy="1200329"/>
          </a:xfrm>
          <a:prstGeom prst="rect">
            <a:avLst/>
          </a:prstGeom>
          <a:noFill/>
        </p:spPr>
        <p:txBody>
          <a:bodyPr wrap="square" rtlCol="0">
            <a:spAutoFit/>
          </a:bodyPr>
          <a:lstStyle/>
          <a:p>
            <a:r>
              <a:rPr lang="en-US" sz="2400" dirty="0" smtClean="0"/>
              <a:t>In the </a:t>
            </a:r>
            <a:r>
              <a:rPr lang="en-US" sz="2400" dirty="0"/>
              <a:t>aftermath of the Sandy </a:t>
            </a:r>
            <a:r>
              <a:rPr lang="en-US" sz="2400" dirty="0" smtClean="0"/>
              <a:t>Hook shootings</a:t>
            </a:r>
            <a:r>
              <a:rPr lang="en-US" sz="2400" dirty="0"/>
              <a:t>, </a:t>
            </a:r>
            <a:r>
              <a:rPr lang="en-US" sz="2400" dirty="0" smtClean="0"/>
              <a:t>a </a:t>
            </a:r>
            <a:r>
              <a:rPr lang="en-US" sz="2400" dirty="0"/>
              <a:t>local </a:t>
            </a:r>
            <a:r>
              <a:rPr lang="en-US" sz="2400" dirty="0" smtClean="0"/>
              <a:t>newspaper published </a:t>
            </a:r>
            <a:r>
              <a:rPr lang="en-US" sz="2400" dirty="0"/>
              <a:t>a map of </a:t>
            </a:r>
            <a:r>
              <a:rPr lang="en-US" sz="2400" dirty="0" smtClean="0"/>
              <a:t>homes </a:t>
            </a:r>
            <a:r>
              <a:rPr lang="en-US" sz="2400" dirty="0"/>
              <a:t>of </a:t>
            </a:r>
            <a:r>
              <a:rPr lang="en-US" sz="2400" dirty="0" smtClean="0"/>
              <a:t>neighborhood gun owners.</a:t>
            </a: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38" y="1782804"/>
            <a:ext cx="5570490" cy="4174936"/>
          </a:xfrm>
          <a:prstGeom prst="rect">
            <a:avLst/>
          </a:prstGeom>
        </p:spPr>
      </p:pic>
      <p:pic>
        <p:nvPicPr>
          <p:cNvPr id="6" name="Picture 5"/>
          <p:cNvPicPr>
            <a:picLocks noChangeAspect="1"/>
          </p:cNvPicPr>
          <p:nvPr/>
        </p:nvPicPr>
        <p:blipFill>
          <a:blip r:embed="rId4"/>
          <a:stretch>
            <a:fillRect/>
          </a:stretch>
        </p:blipFill>
        <p:spPr>
          <a:xfrm>
            <a:off x="6827425" y="1848452"/>
            <a:ext cx="3932051" cy="4109287"/>
          </a:xfrm>
          <a:prstGeom prst="rect">
            <a:avLst/>
          </a:prstGeom>
        </p:spPr>
      </p:pic>
      <p:sp>
        <p:nvSpPr>
          <p:cNvPr id="8" name="TextBox 7"/>
          <p:cNvSpPr txBox="1"/>
          <p:nvPr/>
        </p:nvSpPr>
        <p:spPr>
          <a:xfrm>
            <a:off x="6566275" y="359905"/>
            <a:ext cx="5389294" cy="1200329"/>
          </a:xfrm>
          <a:prstGeom prst="rect">
            <a:avLst/>
          </a:prstGeom>
          <a:noFill/>
        </p:spPr>
        <p:txBody>
          <a:bodyPr wrap="square" rtlCol="0">
            <a:spAutoFit/>
          </a:bodyPr>
          <a:lstStyle/>
          <a:p>
            <a:r>
              <a:rPr lang="en-US" sz="2400" dirty="0" smtClean="0"/>
              <a:t>In </a:t>
            </a:r>
            <a:r>
              <a:rPr lang="en-US" sz="2400" dirty="0"/>
              <a:t>response, gun owners published a map marking the homes of the journalists who wrote for that paper. </a:t>
            </a:r>
          </a:p>
        </p:txBody>
      </p:sp>
      <p:sp>
        <p:nvSpPr>
          <p:cNvPr id="2" name="TextBox 1"/>
          <p:cNvSpPr txBox="1"/>
          <p:nvPr/>
        </p:nvSpPr>
        <p:spPr>
          <a:xfrm>
            <a:off x="623892" y="6180311"/>
            <a:ext cx="10212721" cy="646331"/>
          </a:xfrm>
          <a:prstGeom prst="rect">
            <a:avLst/>
          </a:prstGeom>
          <a:noFill/>
        </p:spPr>
        <p:txBody>
          <a:bodyPr wrap="square" rtlCol="0">
            <a:spAutoFit/>
          </a:bodyPr>
          <a:lstStyle/>
          <a:p>
            <a:r>
              <a:rPr lang="en-US" dirty="0">
                <a:hlinkClick r:id="rId5"/>
              </a:rPr>
              <a:t>http://</a:t>
            </a:r>
            <a:r>
              <a:rPr lang="en-US" dirty="0" smtClean="0">
                <a:hlinkClick r:id="rId5"/>
              </a:rPr>
              <a:t>www.newrochelletalk.com/content/map-where-are-journal-news-employees-your-neighborhood</a:t>
            </a:r>
            <a:r>
              <a:rPr lang="en-US" dirty="0" smtClean="0"/>
              <a:t>  </a:t>
            </a:r>
            <a:endParaRPr lang="en-US" dirty="0"/>
          </a:p>
          <a:p>
            <a:r>
              <a:rPr lang="en-US" dirty="0">
                <a:hlinkClick r:id="rId6"/>
              </a:rPr>
              <a:t>http://</a:t>
            </a:r>
            <a:r>
              <a:rPr lang="en-US" dirty="0" smtClean="0">
                <a:hlinkClick r:id="rId6"/>
              </a:rPr>
              <a:t>www.complex.com/tech/2012/12/local-newspaper-posts-an-interactive-map-of-gun-owners-names</a:t>
            </a:r>
            <a:r>
              <a:rPr lang="en-US" dirty="0" smtClean="0"/>
              <a:t> </a:t>
            </a:r>
            <a:endParaRPr lang="en-US" dirty="0"/>
          </a:p>
        </p:txBody>
      </p:sp>
    </p:spTree>
    <p:extLst>
      <p:ext uri="{BB962C8B-B14F-4D97-AF65-F5344CB8AC3E}">
        <p14:creationId xmlns:p14="http://schemas.microsoft.com/office/powerpoint/2010/main" val="200382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6023" y="653143"/>
            <a:ext cx="10685417" cy="4893647"/>
          </a:xfrm>
          <a:prstGeom prst="rect">
            <a:avLst/>
          </a:prstGeom>
          <a:noFill/>
        </p:spPr>
        <p:txBody>
          <a:bodyPr wrap="square" rtlCol="0">
            <a:spAutoFit/>
          </a:bodyPr>
          <a:lstStyle/>
          <a:p>
            <a:r>
              <a:rPr lang="en-US" sz="2400" dirty="0"/>
              <a:t>Current Fourth Amendment doctrine—premised on the reasonable </a:t>
            </a:r>
            <a:r>
              <a:rPr lang="en-US" sz="2400" dirty="0" smtClean="0"/>
              <a:t>expectation </a:t>
            </a:r>
            <a:r>
              <a:rPr lang="en-US" sz="2400" dirty="0"/>
              <a:t>of privacy test and elaborated through principles such as assumption of risk, knowing exposure, and general public use—places far fewer hurdles in front of the police when they use the fruits of somebody else’s surveillance than when they do the </a:t>
            </a:r>
            <a:r>
              <a:rPr lang="en-US" sz="2400" dirty="0" smtClean="0"/>
              <a:t>surveillance </a:t>
            </a:r>
            <a:r>
              <a:rPr lang="en-US" sz="2400" dirty="0"/>
              <a:t>themselves. </a:t>
            </a:r>
            <a:r>
              <a:rPr lang="en-US" sz="2400" dirty="0" smtClean="0"/>
              <a:t> </a:t>
            </a:r>
          </a:p>
          <a:p>
            <a:endParaRPr lang="en-US" sz="2400" dirty="0" smtClean="0"/>
          </a:p>
          <a:p>
            <a:r>
              <a:rPr lang="en-US" sz="2400" dirty="0" smtClean="0"/>
              <a:t>Does the “right </a:t>
            </a:r>
            <a:r>
              <a:rPr lang="en-US" sz="2400" dirty="0"/>
              <a:t>of the people to be secure in their persons, houses, papers, and </a:t>
            </a:r>
            <a:r>
              <a:rPr lang="en-US" sz="2400" dirty="0" smtClean="0"/>
              <a:t>effects</a:t>
            </a:r>
            <a:r>
              <a:rPr lang="en-US" sz="2400" dirty="0"/>
              <a:t>, against unreasonable searches and seizures</a:t>
            </a:r>
            <a:r>
              <a:rPr lang="en-US" sz="2400" dirty="0" smtClean="0"/>
              <a:t>” survive </a:t>
            </a:r>
            <a:r>
              <a:rPr lang="en-US" sz="2400" dirty="0"/>
              <a:t>once the police can request from the private sector the fruits of </a:t>
            </a:r>
            <a:r>
              <a:rPr lang="en-US" sz="2400" dirty="0" smtClean="0"/>
              <a:t>comprehensive</a:t>
            </a:r>
            <a:r>
              <a:rPr lang="en-US" sz="2400" dirty="0"/>
              <a:t>, consensual private surveillance? </a:t>
            </a:r>
            <a:endParaRPr lang="en-US" sz="2400" dirty="0" smtClean="0"/>
          </a:p>
          <a:p>
            <a:endParaRPr lang="en-US" sz="2400" dirty="0"/>
          </a:p>
          <a:p>
            <a:r>
              <a:rPr lang="en-US" sz="2400" dirty="0"/>
              <a:t>Private industry is destined to become the unwitting research and development arm of the FBI. </a:t>
            </a:r>
          </a:p>
        </p:txBody>
      </p:sp>
      <p:sp>
        <p:nvSpPr>
          <p:cNvPr id="4" name="TextBox 3"/>
          <p:cNvSpPr txBox="1"/>
          <p:nvPr/>
        </p:nvSpPr>
        <p:spPr>
          <a:xfrm>
            <a:off x="836023" y="5891753"/>
            <a:ext cx="10685417" cy="646331"/>
          </a:xfrm>
          <a:prstGeom prst="rect">
            <a:avLst/>
          </a:prstGeom>
          <a:noFill/>
        </p:spPr>
        <p:txBody>
          <a:bodyPr wrap="square" rtlCol="0">
            <a:spAutoFit/>
          </a:bodyPr>
          <a:lstStyle/>
          <a:p>
            <a:pPr>
              <a:defRPr/>
            </a:pPr>
            <a:r>
              <a:rPr lang="en-US" dirty="0"/>
              <a:t>Paul </a:t>
            </a:r>
            <a:r>
              <a:rPr lang="en-US" dirty="0" smtClean="0"/>
              <a:t>Ohm, The Fourth Amendment in a World Without Privacy</a:t>
            </a:r>
            <a:r>
              <a:rPr lang="en-US" b="1" dirty="0" smtClean="0"/>
              <a:t>, </a:t>
            </a:r>
            <a:r>
              <a:rPr lang="en-US" dirty="0" smtClean="0"/>
              <a:t>81 </a:t>
            </a:r>
            <a:r>
              <a:rPr lang="en-US" dirty="0"/>
              <a:t>Miss. L. J. 1309 (2012)</a:t>
            </a:r>
            <a:r>
              <a:rPr lang="en-US" i="1" dirty="0"/>
              <a:t>  </a:t>
            </a:r>
          </a:p>
          <a:p>
            <a:pPr>
              <a:defRPr/>
            </a:pPr>
            <a:r>
              <a:rPr lang="en-US" dirty="0">
                <a:hlinkClick r:id="rId3"/>
              </a:rPr>
              <a:t>http://</a:t>
            </a:r>
            <a:r>
              <a:rPr lang="en-US" dirty="0" smtClean="0">
                <a:hlinkClick r:id="rId3"/>
              </a:rPr>
              <a:t>www.olemiss.edu/depts/ncjrl/FourthAmendment/fai_2011symposia.html</a:t>
            </a:r>
            <a:r>
              <a:rPr lang="en-US" dirty="0" smtClean="0"/>
              <a:t> </a:t>
            </a:r>
            <a:endParaRPr lang="en-US" dirty="0"/>
          </a:p>
        </p:txBody>
      </p:sp>
    </p:spTree>
    <p:extLst>
      <p:ext uri="{BB962C8B-B14F-4D97-AF65-F5344CB8AC3E}">
        <p14:creationId xmlns:p14="http://schemas.microsoft.com/office/powerpoint/2010/main" val="276227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713</TotalTime>
  <Words>2926</Words>
  <Application>Microsoft Office PowerPoint</Application>
  <PresentationFormat>Widescreen</PresentationFormat>
  <Paragraphs>313</Paragraphs>
  <Slides>47</Slides>
  <Notes>46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Calibri Light</vt:lpstr>
      <vt:lpstr>Office Theme</vt:lpstr>
      <vt:lpstr>The Future of the  Fourth Amendment</vt:lpstr>
      <vt:lpstr>PowerPoint Presentation</vt:lpstr>
      <vt:lpstr>PowerPoint Presentation</vt:lpstr>
      <vt:lpstr>PowerPoint Presentation</vt:lpstr>
      <vt:lpstr>PowerPoint Presentation</vt:lpstr>
      <vt:lpstr>PowerPoint Presentation</vt:lpstr>
      <vt:lpstr>Judicial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Workplace Data Collection and Analytics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Privacy Not The Standard?</vt:lpstr>
      <vt:lpstr>Judicial and Legislative Delays</vt:lpstr>
      <vt:lpstr>Bad Analogies</vt:lpstr>
      <vt:lpstr>Bad Analogies</vt:lpstr>
      <vt:lpstr>Current Challenges to Privacy</vt:lpstr>
      <vt:lpstr>Processing Threats</vt:lpstr>
      <vt:lpstr>PowerPoint Presentation</vt:lpstr>
      <vt:lpstr>PowerPoint Presentation</vt:lpstr>
      <vt:lpstr>New Hope – Riley / Wurie 2014</vt:lpstr>
      <vt:lpstr>Strategies</vt:lpstr>
      <vt:lpstr>The Future of the  Fourth Amendment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Nuffer</dc:creator>
  <cp:lastModifiedBy>David Nuffer</cp:lastModifiedBy>
  <cp:revision>61</cp:revision>
  <cp:lastPrinted>2014-07-27T23:18:27Z</cp:lastPrinted>
  <dcterms:created xsi:type="dcterms:W3CDTF">2014-02-18T16:40:15Z</dcterms:created>
  <dcterms:modified xsi:type="dcterms:W3CDTF">2014-09-08T20:38:51Z</dcterms:modified>
</cp:coreProperties>
</file>