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5" r:id="rId9"/>
    <p:sldId id="264" r:id="rId10"/>
    <p:sldId id="266" r:id="rId11"/>
    <p:sldId id="290" r:id="rId12"/>
    <p:sldId id="267" r:id="rId13"/>
    <p:sldId id="268" r:id="rId14"/>
    <p:sldId id="269" r:id="rId15"/>
    <p:sldId id="271" r:id="rId16"/>
    <p:sldId id="272" r:id="rId17"/>
    <p:sldId id="270" r:id="rId18"/>
    <p:sldId id="274" r:id="rId19"/>
    <p:sldId id="273" r:id="rId20"/>
    <p:sldId id="275" r:id="rId21"/>
    <p:sldId id="276" r:id="rId22"/>
    <p:sldId id="277" r:id="rId23"/>
    <p:sldId id="278" r:id="rId24"/>
    <p:sldId id="300" r:id="rId25"/>
    <p:sldId id="279" r:id="rId26"/>
    <p:sldId id="280" r:id="rId27"/>
    <p:sldId id="281" r:id="rId28"/>
    <p:sldId id="282" r:id="rId29"/>
    <p:sldId id="283" r:id="rId30"/>
    <p:sldId id="284" r:id="rId31"/>
    <p:sldId id="288" r:id="rId32"/>
    <p:sldId id="296" r:id="rId33"/>
    <p:sldId id="293" r:id="rId34"/>
    <p:sldId id="294" r:id="rId35"/>
    <p:sldId id="297" r:id="rId36"/>
    <p:sldId id="295" r:id="rId37"/>
    <p:sldId id="299" r:id="rId38"/>
    <p:sldId id="298" r:id="rId39"/>
    <p:sldId id="285" r:id="rId40"/>
    <p:sldId id="287" r:id="rId41"/>
    <p:sldId id="286" r:id="rId42"/>
    <p:sldId id="289" r:id="rId43"/>
    <p:sldId id="292" r:id="rId44"/>
    <p:sldId id="301" r:id="rId45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4" autoAdjust="0"/>
    <p:restoredTop sz="86437" autoAdjust="0"/>
  </p:normalViewPr>
  <p:slideViewPr>
    <p:cSldViewPr>
      <p:cViewPr varScale="1">
        <p:scale>
          <a:sx n="83" d="100"/>
          <a:sy n="83" d="100"/>
        </p:scale>
        <p:origin x="-120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185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D9B94B62-4C67-46CB-8A8A-67D2DBCE4657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AC0669E5-B114-4E01-B818-8CD5610E4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41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14F2BB51-35F4-488A-AA30-28E8D746D00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E5A82E0E-4A72-4D04-B924-9040BB7FB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23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defuse these barriers?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82E0E-4A72-4D04-B924-9040BB7FB4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52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82E0E-4A72-4D04-B924-9040BB7FB4E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29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B030-54B9-4323-B118-02D02A5B8725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E0F1-3992-48AE-9DD5-910FC044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6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B030-54B9-4323-B118-02D02A5B8725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E0F1-3992-48AE-9DD5-910FC044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5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B030-54B9-4323-B118-02D02A5B8725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E0F1-3992-48AE-9DD5-910FC044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8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B030-54B9-4323-B118-02D02A5B8725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E0F1-3992-48AE-9DD5-910FC044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8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B030-54B9-4323-B118-02D02A5B8725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E0F1-3992-48AE-9DD5-910FC044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8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B030-54B9-4323-B118-02D02A5B8725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E0F1-3992-48AE-9DD5-910FC044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3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B030-54B9-4323-B118-02D02A5B8725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E0F1-3992-48AE-9DD5-910FC044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3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B030-54B9-4323-B118-02D02A5B8725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E0F1-3992-48AE-9DD5-910FC044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4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B030-54B9-4323-B118-02D02A5B8725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E0F1-3992-48AE-9DD5-910FC044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2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B030-54B9-4323-B118-02D02A5B8725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E0F1-3992-48AE-9DD5-910FC044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2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B030-54B9-4323-B118-02D02A5B8725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E0F1-3992-48AE-9DD5-910FC044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2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EB030-54B9-4323-B118-02D02A5B8725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1E0F1-3992-48AE-9DD5-910FC044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0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td.uscourts.gov/judges/nuffer_resources.htm#Continui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d.uscourts.gov/judges/Order_TOC_Research_DTD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utd.uscourts.gov/judges/nuffer_resources.htm#E-http://www.utd.uscourts.gov/judges/nuffer_resources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utd.uscourts.gov/judges/nuffer_resources.htm#E-Research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td.uscourts.gov/documents/utahadminproc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d.uscourts.gov/judges/nuffer_resources.htm#Continui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co.com/en/US/products/ps11328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utd.uscourts.gov/documents/CourtroomTechnology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td.uscourts.gov/judges/nuffer_resources.htm#Continuin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Using Technology to Convince -- And Not Distract -- a Judge and Jury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/>
          <a:p>
            <a:r>
              <a:rPr lang="en-US" dirty="0" smtClean="0"/>
              <a:t>Utah Federal Bar</a:t>
            </a:r>
          </a:p>
          <a:p>
            <a:r>
              <a:rPr lang="en-US" dirty="0" smtClean="0"/>
              <a:t>Salt Lake City</a:t>
            </a:r>
          </a:p>
          <a:p>
            <a:r>
              <a:rPr lang="en-US" dirty="0" smtClean="0"/>
              <a:t>April 18, 2013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4102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</a:t>
            </a:r>
            <a:r>
              <a:rPr lang="en-US" dirty="0" smtClean="0"/>
              <a:t>PowerPoint </a:t>
            </a:r>
            <a:r>
              <a:rPr lang="en-US" dirty="0"/>
              <a:t>presentation </a:t>
            </a:r>
            <a:r>
              <a:rPr lang="en-US" dirty="0" smtClean="0"/>
              <a:t>and the accompanying handout are </a:t>
            </a:r>
            <a:r>
              <a:rPr lang="en-US" dirty="0"/>
              <a:t>both found at </a:t>
            </a:r>
            <a:r>
              <a:rPr lang="en-US" u="sng" dirty="0">
                <a:hlinkClick r:id="rId2"/>
              </a:rPr>
              <a:t>http://www.utd.uscourts.gov/judges/nuffer_resources.htm#Continuing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31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in </a:t>
            </a:r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5.  Use Permissible Hyperlinks</a:t>
            </a:r>
            <a:endParaRPr lang="en-US" dirty="0" smtClean="0"/>
          </a:p>
          <a:p>
            <a:r>
              <a:rPr lang="en-US" b="1" i="1" dirty="0" smtClean="0"/>
              <a:t>Internal links </a:t>
            </a:r>
            <a:r>
              <a:rPr lang="en-US" b="1" dirty="0" smtClean="0"/>
              <a:t>– TOC and references</a:t>
            </a:r>
          </a:p>
          <a:p>
            <a:r>
              <a:rPr lang="en-US" b="1" i="1" dirty="0" smtClean="0"/>
              <a:t>Research links </a:t>
            </a:r>
            <a:r>
              <a:rPr lang="en-US" b="1" dirty="0" smtClean="0"/>
              <a:t>– </a:t>
            </a:r>
            <a:r>
              <a:rPr lang="en-US" b="1" dirty="0" err="1" smtClean="0"/>
              <a:t>BriefSuite</a:t>
            </a:r>
            <a:r>
              <a:rPr lang="en-US" b="1" dirty="0" smtClean="0"/>
              <a:t> and </a:t>
            </a:r>
            <a:r>
              <a:rPr lang="en-US" b="1" dirty="0" err="1" smtClean="0"/>
              <a:t>LexLink</a:t>
            </a:r>
            <a:endParaRPr lang="en-US" b="1" dirty="0" smtClean="0"/>
          </a:p>
          <a:p>
            <a:r>
              <a:rPr lang="en-US" b="1" i="1" dirty="0" smtClean="0"/>
              <a:t>Document to Document </a:t>
            </a:r>
            <a:r>
              <a:rPr lang="en-US" b="1" dirty="0" smtClean="0"/>
              <a:t>links</a:t>
            </a:r>
          </a:p>
        </p:txBody>
      </p:sp>
      <p:graphicFrame>
        <p:nvGraphicFramePr>
          <p:cNvPr id="4" name="Object 3">
            <a:hlinkClick r:id="rId3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748230"/>
              </p:ext>
            </p:extLst>
          </p:nvPr>
        </p:nvGraphicFramePr>
        <p:xfrm>
          <a:off x="6152987" y="3429000"/>
          <a:ext cx="2625888" cy="3398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Acrobat Document" r:id="rId4" imgW="5829103" imgH="7543564" progId="AcroExch.Document.7">
                  <p:embed/>
                </p:oleObj>
              </mc:Choice>
              <mc:Fallback>
                <p:oleObj name="Acrobat Document" r:id="rId4" imgW="5829103" imgH="754356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52987" y="3429000"/>
                        <a:ext cx="2625888" cy="3398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278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207"/>
            <a:ext cx="9143999" cy="503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6248400"/>
            <a:ext cx="868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hlinkClick r:id="rId4"/>
              </a:rPr>
              <a:t>http://</a:t>
            </a:r>
            <a:r>
              <a:rPr lang="en-US" sz="2200" dirty="0" smtClean="0">
                <a:hlinkClick r:id="rId4"/>
              </a:rPr>
              <a:t>www.utd.uscourts.gov/judges/nuffer_resources.htm#E-Research</a:t>
            </a:r>
            <a:r>
              <a:rPr lang="en-US" sz="2200" dirty="0" smtClean="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0251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DUCivR</a:t>
            </a:r>
            <a:r>
              <a:rPr lang="en-US" sz="3600" b="1" dirty="0" smtClean="0"/>
              <a:t> 7-5 HYPERLINKS IN COURT FILINGS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(</a:t>
            </a:r>
            <a:r>
              <a:rPr lang="en-US" u="sng" dirty="0"/>
              <a:t>a) Permissible and </a:t>
            </a:r>
            <a:r>
              <a:rPr lang="en-US" u="sng" dirty="0" smtClean="0"/>
              <a:t>Impermissible </a:t>
            </a:r>
            <a:r>
              <a:rPr lang="en-US" u="sng" dirty="0"/>
              <a:t>Hyperlinks.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As a convenience for the court, </a:t>
            </a:r>
            <a:r>
              <a:rPr lang="en-US" b="1" dirty="0">
                <a:solidFill>
                  <a:srgbClr val="FF0000"/>
                </a:solidFill>
              </a:rPr>
              <a:t>practitioners are encouraged to utilize hyperlinks</a:t>
            </a:r>
            <a:r>
              <a:rPr lang="en-US" dirty="0"/>
              <a:t> in a manner consistent with this rule. </a:t>
            </a:r>
          </a:p>
        </p:txBody>
      </p:sp>
    </p:spTree>
    <p:extLst>
      <p:ext uri="{BB962C8B-B14F-4D97-AF65-F5344CB8AC3E}">
        <p14:creationId xmlns:p14="http://schemas.microsoft.com/office/powerpoint/2010/main" val="145297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DUCivR</a:t>
            </a:r>
            <a:r>
              <a:rPr lang="en-US" sz="3600" b="1" dirty="0" smtClean="0"/>
              <a:t> 7-5 HYPERLINKS IN COURT FILINGS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(1</a:t>
            </a:r>
            <a:r>
              <a:rPr lang="en-US" u="sng" dirty="0"/>
              <a:t>) Permissible Hyperlinks</a:t>
            </a:r>
            <a:r>
              <a:rPr lang="en-US" u="sng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(A) A hyperlink to </a:t>
            </a:r>
            <a:r>
              <a:rPr lang="en-US" b="1" dirty="0" smtClean="0">
                <a:solidFill>
                  <a:srgbClr val="FF0000"/>
                </a:solidFill>
              </a:rPr>
              <a:t>other portion of the same document and material elsewhere in the record,</a:t>
            </a:r>
            <a:r>
              <a:rPr lang="en-US" dirty="0" smtClean="0"/>
              <a:t> such as exhibits or deposition testimony, is permissible.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(B) A hyperlink to an </a:t>
            </a:r>
            <a:r>
              <a:rPr lang="en-US" b="1" dirty="0" smtClean="0">
                <a:solidFill>
                  <a:srgbClr val="FF0000"/>
                </a:solidFill>
              </a:rPr>
              <a:t>internet resource containing legal authority</a:t>
            </a:r>
            <a:r>
              <a:rPr lang="en-US" dirty="0" smtClean="0"/>
              <a:t> from recognized electronic research services, such as Westlaw, Lexis/</a:t>
            </a:r>
            <a:r>
              <a:rPr lang="en-US" dirty="0" err="1" smtClean="0"/>
              <a:t>Nexis</a:t>
            </a:r>
            <a:r>
              <a:rPr lang="en-US" dirty="0" smtClean="0"/>
              <a:t> or </a:t>
            </a:r>
            <a:r>
              <a:rPr lang="en-US" dirty="0" err="1" smtClean="0"/>
              <a:t>Findlaw</a:t>
            </a:r>
            <a:r>
              <a:rPr lang="en-US" dirty="0" smtClean="0"/>
              <a:t> and governmental rules and regulations, is permissible.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9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DUCivR</a:t>
            </a:r>
            <a:r>
              <a:rPr lang="en-US" sz="3600" b="1" dirty="0" smtClean="0"/>
              <a:t> 7-5 HYPERLINKS IN COURT FILINGS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(2) Impermissible Hyperlinks.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hyperlink to any other internet resource . . . is impermissible</a:t>
            </a:r>
            <a:r>
              <a:rPr lang="en-US" dirty="0" smtClean="0"/>
              <a:t> and the content of such an internet resource shall </a:t>
            </a:r>
            <a:r>
              <a:rPr lang="en-US" b="1" dirty="0" smtClean="0">
                <a:solidFill>
                  <a:srgbClr val="FF0000"/>
                </a:solidFill>
              </a:rPr>
              <a:t>not be part of the record.</a:t>
            </a:r>
            <a:r>
              <a:rPr lang="en-US" dirty="0" smtClean="0"/>
              <a:t>  . . .  </a:t>
            </a:r>
          </a:p>
          <a:p>
            <a:pPr marL="0" indent="0">
              <a:buNone/>
            </a:pPr>
            <a:r>
              <a:rPr lang="en-US" sz="2800" dirty="0" smtClean="0"/>
              <a:t>[File] the material as an exhibit or by filing a Notice of Conventional Filing . . . and filing a copy  . . . in PDF format.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0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in </a:t>
            </a:r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6.  Deposition attachments in text-based PDF format</a:t>
            </a:r>
          </a:p>
          <a:p>
            <a:r>
              <a:rPr lang="en-US" b="1" dirty="0" smtClean="0"/>
              <a:t>Output from word processing or text file</a:t>
            </a:r>
          </a:p>
          <a:p>
            <a:r>
              <a:rPr lang="en-US" b="1" dirty="0" smtClean="0"/>
              <a:t>OCR if scanned in (high quality scan)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08494"/>
            <a:ext cx="3307768" cy="509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01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in </a:t>
            </a:r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7. Opinion attachments in single column format (text based)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2155709"/>
            <a:ext cx="3581400" cy="468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22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in </a:t>
            </a:r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8. Save As Reduced Size PDF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97099"/>
            <a:ext cx="8126420" cy="457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91200" y="4343400"/>
            <a:ext cx="2944820" cy="6858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7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in </a:t>
            </a:r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9. Attach proposed order in PDF format – and email in word processing format to chambers.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4067" y="2971800"/>
            <a:ext cx="83381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/>
              <a:t>Proposed</a:t>
            </a:r>
            <a:r>
              <a:rPr lang="fr-FR" sz="3200" dirty="0"/>
              <a:t> </a:t>
            </a:r>
            <a:r>
              <a:rPr lang="fr-FR" sz="3200" dirty="0" err="1" smtClean="0"/>
              <a:t>orders</a:t>
            </a:r>
            <a:r>
              <a:rPr lang="fr-FR" sz="3200" dirty="0"/>
              <a:t> </a:t>
            </a:r>
            <a:r>
              <a:rPr lang="fr-FR" sz="3200" dirty="0" smtClean="0"/>
              <a:t>[etc.] </a:t>
            </a:r>
            <a:r>
              <a:rPr lang="en-US" sz="3200" dirty="0" smtClean="0"/>
              <a:t> </a:t>
            </a:r>
            <a:r>
              <a:rPr lang="en-US" sz="3200" dirty="0"/>
              <a:t>shall be (</a:t>
            </a:r>
            <a:r>
              <a:rPr lang="en-US" sz="3200" dirty="0" err="1"/>
              <a:t>i</a:t>
            </a:r>
            <a:r>
              <a:rPr lang="en-US" sz="3200" dirty="0"/>
              <a:t>) </a:t>
            </a:r>
            <a:r>
              <a:rPr lang="en-US" sz="3200" dirty="0" smtClean="0"/>
              <a:t>prepared as </a:t>
            </a:r>
            <a:r>
              <a:rPr lang="en-US" sz="3200" dirty="0"/>
              <a:t>word processing documents; (ii) saved in WordPerfect or Word format, </a:t>
            </a:r>
            <a:r>
              <a:rPr lang="en-US" sz="3200" dirty="0" smtClean="0"/>
              <a:t>and (iii</a:t>
            </a:r>
            <a:r>
              <a:rPr lang="en-US" sz="3200" dirty="0"/>
              <a:t>) transmitted to the assigned judge via email. </a:t>
            </a:r>
            <a:r>
              <a:rPr lang="en-US" sz="3200" dirty="0" smtClean="0"/>
              <a:t>. . . </a:t>
            </a:r>
          </a:p>
          <a:p>
            <a:r>
              <a:rPr lang="en-US" sz="3200" dirty="0" smtClean="0"/>
              <a:t>An </a:t>
            </a:r>
            <a:r>
              <a:rPr lang="en-US" sz="3200" dirty="0"/>
              <a:t>additional copy </a:t>
            </a:r>
            <a:r>
              <a:rPr lang="en-US" sz="3200" dirty="0" smtClean="0"/>
              <a:t>. . . shall </a:t>
            </a:r>
            <a:r>
              <a:rPr lang="en-US" sz="3200" dirty="0"/>
              <a:t>be saved as a PDF file and filed electronically as </a:t>
            </a:r>
            <a:r>
              <a:rPr lang="en-US" sz="3200" dirty="0" smtClean="0"/>
              <a:t>an attachment </a:t>
            </a:r>
            <a:r>
              <a:rPr lang="en-US" sz="3200" dirty="0"/>
              <a:t>to the </a:t>
            </a:r>
            <a:r>
              <a:rPr lang="en-US" sz="3200" dirty="0" smtClean="0"/>
              <a:t>motion . . .    </a:t>
            </a:r>
            <a:r>
              <a:rPr lang="en-US" sz="2400" dirty="0" smtClean="0">
                <a:hlinkClick r:id="rId2"/>
              </a:rPr>
              <a:t>Admin E-Filing Procedures II. G. 1.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265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in </a:t>
            </a:r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10. File attachments individually, with full descriptions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472" y="2590800"/>
            <a:ext cx="5550328" cy="424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470" y="2590800"/>
            <a:ext cx="6430861" cy="615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6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11328" y="1837764"/>
            <a:ext cx="5760720" cy="1003680"/>
            <a:chOff x="411480" y="41421"/>
            <a:chExt cx="5760720" cy="1003680"/>
          </a:xfrm>
        </p:grpSpPr>
        <p:sp>
          <p:nvSpPr>
            <p:cNvPr id="9" name="Rounded Rectangle 8"/>
            <p:cNvSpPr/>
            <p:nvPr/>
          </p:nvSpPr>
          <p:spPr>
            <a:xfrm>
              <a:off x="411480" y="41421"/>
              <a:ext cx="5760720" cy="10036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460476" y="90417"/>
              <a:ext cx="5662728" cy="905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400" kern="1200" dirty="0" smtClean="0"/>
                <a:t>Engagement</a:t>
              </a:r>
              <a:endParaRPr lang="en-US" sz="3400" kern="12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11328" y="3380004"/>
            <a:ext cx="5760720" cy="1003680"/>
            <a:chOff x="411480" y="1583661"/>
            <a:chExt cx="5760720" cy="1003680"/>
          </a:xfrm>
        </p:grpSpPr>
        <p:sp>
          <p:nvSpPr>
            <p:cNvPr id="7" name="Rounded Rectangle 6"/>
            <p:cNvSpPr/>
            <p:nvPr/>
          </p:nvSpPr>
          <p:spPr>
            <a:xfrm>
              <a:off x="411480" y="1583661"/>
              <a:ext cx="5760720" cy="10036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6"/>
            <p:cNvSpPr/>
            <p:nvPr/>
          </p:nvSpPr>
          <p:spPr>
            <a:xfrm>
              <a:off x="460476" y="1632657"/>
              <a:ext cx="5662728" cy="905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400" kern="1200" dirty="0" smtClean="0"/>
                <a:t>Delivery</a:t>
              </a:r>
              <a:endParaRPr lang="en-US" sz="3400" kern="12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711328" y="4922244"/>
            <a:ext cx="5760720" cy="1003680"/>
            <a:chOff x="411480" y="3125901"/>
            <a:chExt cx="5760720" cy="1003680"/>
          </a:xfrm>
        </p:grpSpPr>
        <p:sp>
          <p:nvSpPr>
            <p:cNvPr id="5" name="Rounded Rectangle 4"/>
            <p:cNvSpPr/>
            <p:nvPr/>
          </p:nvSpPr>
          <p:spPr>
            <a:xfrm>
              <a:off x="411480" y="3125901"/>
              <a:ext cx="5760720" cy="10036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8"/>
            <p:cNvSpPr/>
            <p:nvPr/>
          </p:nvSpPr>
          <p:spPr>
            <a:xfrm>
              <a:off x="460476" y="3174897"/>
              <a:ext cx="5662728" cy="905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400" kern="1200" dirty="0" smtClean="0"/>
                <a:t>Content</a:t>
              </a:r>
              <a:endParaRPr lang="en-US" sz="3400" kern="1200" dirty="0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/>
              <a:t>Education</a:t>
            </a:r>
            <a:endParaRPr lang="en-US" sz="7200" b="1" dirty="0"/>
          </a:p>
        </p:txBody>
      </p:sp>
      <p:cxnSp>
        <p:nvCxnSpPr>
          <p:cNvPr id="13" name="Curved Connector 12"/>
          <p:cNvCxnSpPr>
            <a:stCxn id="9" idx="3"/>
            <a:endCxn id="5" idx="3"/>
          </p:cNvCxnSpPr>
          <p:nvPr/>
        </p:nvCxnSpPr>
        <p:spPr>
          <a:xfrm>
            <a:off x="7472048" y="2339604"/>
            <a:ext cx="12700" cy="3084480"/>
          </a:xfrm>
          <a:prstGeom prst="curvedConnector3">
            <a:avLst>
              <a:gd name="adj1" fmla="val 8907693"/>
            </a:avLst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12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Excellent content, delivery and engagement</a:t>
            </a:r>
          </a:p>
        </p:txBody>
      </p:sp>
    </p:spTree>
    <p:extLst>
      <p:ext uri="{BB962C8B-B14F-4D97-AF65-F5344CB8AC3E}">
        <p14:creationId xmlns:p14="http://schemas.microsoft.com/office/powerpoint/2010/main" val="38350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in Hearings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/>
              <a:t>Make a great transcript</a:t>
            </a:r>
          </a:p>
          <a:p>
            <a:pPr marL="400050" lvl="1" indent="0">
              <a:buNone/>
            </a:pPr>
            <a:r>
              <a:rPr lang="en-US" b="1" dirty="0" smtClean="0"/>
              <a:t>(See court reporters’ hints)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733675"/>
            <a:ext cx="55435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49530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www.utd.uscourts.gov/judges/nuffer_resources.htm#Continuing</a:t>
            </a:r>
            <a:r>
              <a:rPr lang="en-US" sz="24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47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in Hearings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2.  Consider Real Time Reporting for a client with a disability or language barrier.</a:t>
            </a:r>
            <a:endParaRPr lang="en-US" dirty="0"/>
          </a:p>
        </p:txBody>
      </p:sp>
      <p:pic>
        <p:nvPicPr>
          <p:cNvPr id="7172" name="Picture 4" descr="http://a12.phobos.apple.com/us/r1000/119/Purple/v4/3e/9f/b5/3e9fb5aa-61b8-d1d4-4deb-f9f7703d861a/mza_8019746516137759573.480x480-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129"/>
          <a:stretch/>
        </p:blipFill>
        <p:spPr bwMode="auto">
          <a:xfrm>
            <a:off x="567267" y="2633132"/>
            <a:ext cx="7848600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0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in Hearings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3.  Submit summaries to the court in word processing format</a:t>
            </a:r>
          </a:p>
          <a:p>
            <a:pPr marL="400050" lvl="1" indent="0">
              <a:buNone/>
            </a:pPr>
            <a:r>
              <a:rPr lang="en-US" b="1" dirty="0" smtClean="0"/>
              <a:t>Patent claim construction charts</a:t>
            </a:r>
          </a:p>
          <a:p>
            <a:pPr marL="400050" lvl="1" indent="0">
              <a:buNone/>
            </a:pPr>
            <a:r>
              <a:rPr lang="en-US" b="1" dirty="0" smtClean="0"/>
              <a:t>Discovery dispute </a:t>
            </a:r>
            <a:r>
              <a:rPr lang="en-US" b="1" dirty="0"/>
              <a:t>s</a:t>
            </a:r>
            <a:r>
              <a:rPr lang="en-US" b="1" dirty="0" smtClean="0"/>
              <a:t>ummaries</a:t>
            </a:r>
            <a:endParaRPr lang="en-US" b="1" dirty="0"/>
          </a:p>
          <a:p>
            <a:pPr marL="400050" lvl="1" indent="0">
              <a:buNone/>
            </a:pPr>
            <a:r>
              <a:rPr lang="en-US" b="1" dirty="0" smtClean="0"/>
              <a:t>Deposition designation form</a:t>
            </a:r>
          </a:p>
          <a:p>
            <a:pPr marL="400050" lvl="1" indent="0">
              <a:buNone/>
            </a:pPr>
            <a:r>
              <a:rPr lang="en-US" b="1" dirty="0" smtClean="0"/>
              <a:t>Exhibit and Witness Lists</a:t>
            </a:r>
          </a:p>
          <a:p>
            <a:pPr marL="400050" lvl="1" indent="0">
              <a:buNone/>
            </a:pPr>
            <a:r>
              <a:rPr lang="en-US" b="1" dirty="0" smtClean="0"/>
              <a:t>Proposed Jury </a:t>
            </a:r>
            <a:r>
              <a:rPr lang="en-US" b="1" dirty="0" err="1" smtClean="0"/>
              <a:t>Voir</a:t>
            </a:r>
            <a:r>
              <a:rPr lang="en-US" b="1" dirty="0" smtClean="0"/>
              <a:t> Dire, Instructions and Verdict</a:t>
            </a:r>
          </a:p>
          <a:p>
            <a:pPr marL="400050" lvl="1" indent="0">
              <a:buNone/>
            </a:pPr>
            <a:endParaRPr lang="en-US" b="1" dirty="0" smtClean="0"/>
          </a:p>
          <a:p>
            <a:pPr marL="914400" lvl="1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53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260296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82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in Hearings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4</a:t>
            </a:r>
            <a:r>
              <a:rPr lang="en-US" b="1" dirty="0" smtClean="0"/>
              <a:t>. Bring tangible objects</a:t>
            </a:r>
          </a:p>
          <a:p>
            <a:pPr marL="0" indent="0">
              <a:buNone/>
            </a:pPr>
            <a:endParaRPr lang="en-US" b="1" dirty="0" smtClean="0"/>
          </a:p>
          <a:p>
            <a:pPr marL="400050" lvl="1" indent="0">
              <a:buNone/>
            </a:pPr>
            <a:endParaRPr lang="en-US" b="1" dirty="0" smtClean="0"/>
          </a:p>
          <a:p>
            <a:pPr marL="914400" lvl="1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7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in Hearings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5. Use </a:t>
            </a:r>
            <a:r>
              <a:rPr lang="en-US" b="1" dirty="0" err="1" smtClean="0"/>
              <a:t>Powerpoint</a:t>
            </a:r>
            <a:r>
              <a:rPr lang="en-US" b="1" dirty="0" smtClean="0"/>
              <a:t> CAREFULLY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in Hearings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6. </a:t>
            </a:r>
            <a:r>
              <a:rPr lang="en-US" b="1" dirty="0"/>
              <a:t>Audio </a:t>
            </a:r>
            <a:r>
              <a:rPr lang="en-US" b="1" dirty="0" smtClean="0"/>
              <a:t>Conferencing etiquette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Headset!</a:t>
            </a:r>
          </a:p>
          <a:p>
            <a:r>
              <a:rPr lang="en-US" dirty="0" smtClean="0"/>
              <a:t>Speaker </a:t>
            </a:r>
            <a:r>
              <a:rPr lang="en-US" dirty="0"/>
              <a:t>phone </a:t>
            </a:r>
            <a:r>
              <a:rPr lang="en-US" dirty="0" smtClean="0"/>
              <a:t>(</a:t>
            </a:r>
            <a:r>
              <a:rPr lang="en-US" dirty="0"/>
              <a:t>mute)</a:t>
            </a:r>
          </a:p>
          <a:p>
            <a:r>
              <a:rPr lang="en-US" dirty="0"/>
              <a:t>No cell phones</a:t>
            </a:r>
          </a:p>
          <a:p>
            <a:r>
              <a:rPr lang="en-US" dirty="0" smtClean="0"/>
              <a:t>Give name </a:t>
            </a:r>
            <a:r>
              <a:rPr lang="en-US" dirty="0"/>
              <a:t>when speaking</a:t>
            </a:r>
          </a:p>
          <a:p>
            <a:r>
              <a:rPr lang="en-US" dirty="0" smtClean="0"/>
              <a:t>Pause regularly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21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in Hearings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7. Video Conferencing is coming</a:t>
            </a:r>
          </a:p>
          <a:p>
            <a:pPr marL="0" indent="0">
              <a:buNone/>
            </a:pPr>
            <a:r>
              <a:rPr lang="en-US" dirty="0"/>
              <a:t>Based on </a:t>
            </a:r>
            <a:r>
              <a:rPr lang="en-US" dirty="0">
                <a:hlinkClick r:id="rId3"/>
              </a:rPr>
              <a:t>Cisco Jabber Video for </a:t>
            </a:r>
            <a:r>
              <a:rPr lang="en-US" dirty="0" err="1">
                <a:hlinkClick r:id="rId3"/>
              </a:rPr>
              <a:t>TelePresence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National </a:t>
            </a:r>
            <a:r>
              <a:rPr lang="en-US" dirty="0"/>
              <a:t>Video Conference Bridge</a:t>
            </a:r>
          </a:p>
          <a:p>
            <a:pPr marL="0" indent="0">
              <a:buNone/>
            </a:pPr>
            <a:r>
              <a:rPr lang="en-US" dirty="0" smtClean="0"/>
              <a:t>H.323 systems and PC, Mac, </a:t>
            </a:r>
            <a:r>
              <a:rPr lang="en-US" dirty="0" err="1" smtClean="0"/>
              <a:t>iOS</a:t>
            </a:r>
            <a:r>
              <a:rPr lang="en-US" dirty="0" smtClean="0"/>
              <a:t> supported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7410" name="Picture 2" descr="http://www.kbz.com/sites/default/files/jabber-ipad-1024x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12" y="2286000"/>
            <a:ext cx="565708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27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143000"/>
          </a:xfrm>
        </p:spPr>
        <p:txBody>
          <a:bodyPr/>
          <a:lstStyle/>
          <a:p>
            <a:r>
              <a:rPr lang="en-US" dirty="0" smtClean="0"/>
              <a:t>Technology at Trial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3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Time pressure</a:t>
            </a:r>
          </a:p>
          <a:p>
            <a:r>
              <a:rPr lang="en-US" sz="4000" dirty="0" smtClean="0"/>
              <a:t>Distractions</a:t>
            </a:r>
          </a:p>
          <a:p>
            <a:r>
              <a:rPr lang="en-US" sz="4000" dirty="0" smtClean="0"/>
              <a:t>Prior experience – or inexperience</a:t>
            </a:r>
          </a:p>
          <a:p>
            <a:r>
              <a:rPr lang="en-US" sz="4000" dirty="0" smtClean="0"/>
              <a:t>Skepticism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1548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at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1.  Prepare exhibits in text-based PDF format and provide to the court in advance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799"/>
            <a:ext cx="4572000" cy="416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7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at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2.  Verify Available Courtroom Technology</a:t>
            </a:r>
          </a:p>
          <a:p>
            <a:pPr marL="514350" indent="-514350">
              <a:buAutoNum type="arabicPeriod" startAt="5"/>
            </a:pPr>
            <a:endParaRPr lang="en-US" dirty="0"/>
          </a:p>
          <a:p>
            <a:pPr marL="514350" indent="-514350">
              <a:buAutoNum type="arabicPeriod" startAt="5"/>
            </a:pPr>
            <a:endParaRPr lang="en-US" dirty="0" smtClean="0"/>
          </a:p>
          <a:p>
            <a:pPr marL="514350" indent="-514350">
              <a:buAutoNum type="arabicPeriod" startAt="5"/>
            </a:pPr>
            <a:endParaRPr lang="en-US" dirty="0"/>
          </a:p>
          <a:p>
            <a:pPr marL="514350" indent="-514350">
              <a:buAutoNum type="arabicPeriod" startAt="5"/>
            </a:pPr>
            <a:endParaRPr lang="en-US" dirty="0" smtClean="0"/>
          </a:p>
          <a:p>
            <a:pPr marL="514350" indent="-514350">
              <a:buAutoNum type="arabicPeriod" startAt="5"/>
            </a:pPr>
            <a:endParaRPr lang="en-US" dirty="0"/>
          </a:p>
          <a:p>
            <a:pPr marL="514350" indent="-514350">
              <a:buAutoNum type="arabicPeriod" startAt="5"/>
            </a:pPr>
            <a:endParaRPr lang="en-US" dirty="0" smtClean="0"/>
          </a:p>
          <a:p>
            <a:pPr marL="514350" indent="-514350">
              <a:buAutoNum type="arabicPeriod" startAt="5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sz="2200" dirty="0" smtClean="0">
                <a:hlinkClick r:id="rId2"/>
              </a:rPr>
              <a:t>http://www.utd.uscourts.gov/documents/CourtroomTechnology.html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pic>
        <p:nvPicPr>
          <p:cNvPr id="921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9800"/>
            <a:ext cx="8794750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3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tatic.bhphoto.com/images/images500x500/8723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399"/>
            <a:ext cx="685482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52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X:\LAW\Administrative\Building\Bldg from S 041213\Courtroom photos\Courtroom From 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08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X:\LAW\Administrative\Building\Bldg from S 041213\Courtroom photos\Courtroom toward Ju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50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X:\LAW\Administrative\Building\Bldg from S 041213\Courtroom photos\Lecter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6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6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X:\LAW\Administrative\Building\Bldg from S 041213\Courtroom photos\Attorney Table slo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1452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3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X:\LAW\Administrative\Building\Bldg from S 041213\Courtroom photos\screens in jury b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27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56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X:\LAW\Administrative\Building\Bldg from S 041213\Courtroom photos\Courtroom From 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87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at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3.  Use a trial presentation assistant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8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58" y="1143000"/>
            <a:ext cx="4562883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for Persuasion</a:t>
            </a:r>
            <a:endParaRPr lang="en-US" dirty="0"/>
          </a:p>
        </p:txBody>
      </p:sp>
      <p:pic>
        <p:nvPicPr>
          <p:cNvPr id="1026" name="Picture 2" descr="http://stblogs.automotive.com/files/2012/02/Neil-Schmidt-Honda-and-Heather-Peters-Court-Hearing-Standing-Before-Judge-1024x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585216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driandayton.com/wp-content/uploads/2009/11/jury-pic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5824204" cy="38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96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at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4.  Rehearse with a script with exhibit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6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at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8000" indent="-508000">
              <a:buNone/>
            </a:pPr>
            <a:r>
              <a:rPr lang="en-US" b="1" dirty="0" smtClean="0"/>
              <a:t>5.  Consider using Acrobat for exhibit presentation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272693"/>
              </p:ext>
            </p:extLst>
          </p:nvPr>
        </p:nvGraphicFramePr>
        <p:xfrm>
          <a:off x="4114800" y="2133600"/>
          <a:ext cx="3581400" cy="4634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Acrobat Document" r:id="rId3" imgW="4663359" imgH="6035040" progId="AcroExch.Document.7">
                  <p:embed/>
                </p:oleObj>
              </mc:Choice>
              <mc:Fallback>
                <p:oleObj name="Acrobat Document" r:id="rId3" imgW="4663359" imgH="603504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2133600"/>
                        <a:ext cx="3581400" cy="4634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038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at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6"/>
            </a:pPr>
            <a:r>
              <a:rPr lang="en-US" b="1" dirty="0" smtClean="0"/>
              <a:t>Use effective deposition presentation</a:t>
            </a:r>
          </a:p>
          <a:p>
            <a:pPr marL="0" indent="0">
              <a:buNone/>
            </a:pPr>
            <a:r>
              <a:rPr lang="en-US" dirty="0" smtClean="0"/>
              <a:t>Reader</a:t>
            </a:r>
          </a:p>
          <a:p>
            <a:pPr marL="0" indent="0">
              <a:buNone/>
            </a:pPr>
            <a:r>
              <a:rPr lang="en-US" dirty="0" smtClean="0"/>
              <a:t>Video with text</a:t>
            </a:r>
            <a:endParaRPr lang="en-US" dirty="0"/>
          </a:p>
        </p:txBody>
      </p:sp>
      <p:pic>
        <p:nvPicPr>
          <p:cNvPr id="8194" name="Picture 2" descr="http://www.digitalcasemanagement.com/IMGZ/TrialDirector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7620000" cy="488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34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Don’t forget all the other things you normally do SO WELL!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Reminder: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6676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Using Technology to Convince -- And Not Distract -- a Judge and Jury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/>
          <a:p>
            <a:r>
              <a:rPr lang="en-US" dirty="0" smtClean="0"/>
              <a:t>Utah Federal Bar</a:t>
            </a:r>
          </a:p>
          <a:p>
            <a:r>
              <a:rPr lang="en-US" dirty="0" smtClean="0"/>
              <a:t>Salt Lake City</a:t>
            </a:r>
          </a:p>
          <a:p>
            <a:r>
              <a:rPr lang="en-US" dirty="0" smtClean="0"/>
              <a:t>April 18, 2013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4102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</a:t>
            </a:r>
            <a:r>
              <a:rPr lang="en-US" dirty="0" smtClean="0"/>
              <a:t>PowerPoint </a:t>
            </a:r>
            <a:r>
              <a:rPr lang="en-US" dirty="0"/>
              <a:t>presentation </a:t>
            </a:r>
            <a:r>
              <a:rPr lang="en-US" dirty="0" smtClean="0"/>
              <a:t>and the accompanying handout are </a:t>
            </a:r>
            <a:r>
              <a:rPr lang="en-US" dirty="0"/>
              <a:t>both found at </a:t>
            </a:r>
            <a:r>
              <a:rPr lang="en-US" u="sng" dirty="0">
                <a:hlinkClick r:id="rId2"/>
              </a:rPr>
              <a:t>http://www.utd.uscourts.gov/judges/nuffer_resources.htm#Continuing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67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Written Submission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Excellent content, delivery and engagement:</a:t>
            </a:r>
          </a:p>
          <a:p>
            <a:r>
              <a:rPr lang="en-US" dirty="0" smtClean="0"/>
              <a:t>No sense of time pressure – “it’s not difficult”</a:t>
            </a:r>
          </a:p>
          <a:p>
            <a:r>
              <a:rPr lang="en-US" dirty="0" smtClean="0"/>
              <a:t>No distractions</a:t>
            </a:r>
          </a:p>
          <a:p>
            <a:r>
              <a:rPr lang="en-US" dirty="0" smtClean="0"/>
              <a:t>Information, to overcome listener’s prior experience – or inexperience</a:t>
            </a:r>
          </a:p>
          <a:p>
            <a:r>
              <a:rPr lang="en-US" dirty="0" smtClean="0"/>
              <a:t>Credibility, to overcome skepticism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30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1. Finished PDF document must be entirely </a:t>
            </a:r>
            <a:r>
              <a:rPr lang="en-US" b="1" dirty="0" smtClean="0">
                <a:solidFill>
                  <a:srgbClr val="FF0000"/>
                </a:solidFill>
              </a:rPr>
              <a:t>text-based</a:t>
            </a:r>
            <a:r>
              <a:rPr lang="en-US" b="1" dirty="0" smtClean="0"/>
              <a:t> to facilitate searching, copying, highlighting</a:t>
            </a:r>
          </a:p>
          <a:p>
            <a:r>
              <a:rPr lang="en-US" b="1" dirty="0" smtClean="0"/>
              <a:t>Computer created documents output to PDF</a:t>
            </a:r>
          </a:p>
          <a:p>
            <a:r>
              <a:rPr lang="en-US" b="1" dirty="0" smtClean="0"/>
              <a:t>Scanned attachments </a:t>
            </a:r>
            <a:r>
              <a:rPr lang="en-US" b="1" dirty="0" err="1" smtClean="0"/>
              <a:t>OCR’d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Technology in </a:t>
            </a:r>
            <a:r>
              <a:rPr lang="en-US" dirty="0" smtClean="0"/>
              <a:t>Writing</a:t>
            </a:r>
            <a:endParaRPr lang="en-US" dirty="0"/>
          </a:p>
        </p:txBody>
      </p:sp>
      <p:pic>
        <p:nvPicPr>
          <p:cNvPr id="3074" name="Picture 2" descr="http://3.bp.blogspot.com/_4-91tyaSr8o/Skk22xpU_AI/AAAAAAAAAB8/R-C3QlY8KbI/s400/scantop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86250"/>
            <a:ext cx="3810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25" y="3241675"/>
            <a:ext cx="91825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198" y="2802467"/>
            <a:ext cx="5951077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938" y="1371600"/>
            <a:ext cx="4267200" cy="538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85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in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2</a:t>
            </a:r>
            <a:r>
              <a:rPr lang="en-US" b="1" dirty="0" smtClean="0"/>
              <a:t>. Begin with an outline, that becomes a table of contents.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33600"/>
            <a:ext cx="4267200" cy="458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14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in </a:t>
            </a:r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3.  Create a List of Exhibits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3600"/>
            <a:ext cx="5029200" cy="493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385446" cy="185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80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in </a:t>
            </a:r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4. Use Photos and Diagrams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6172200" cy="520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22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719</Words>
  <Application>Microsoft Office PowerPoint</Application>
  <PresentationFormat>On-screen Show (4:3)</PresentationFormat>
  <Paragraphs>127</Paragraphs>
  <Slides>44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Adobe Acrobat Document</vt:lpstr>
      <vt:lpstr>Using Technology to Convince -- And Not Distract -- a Judge and Jury</vt:lpstr>
      <vt:lpstr>PowerPoint Presentation</vt:lpstr>
      <vt:lpstr>Barriers to Engagement</vt:lpstr>
      <vt:lpstr>Opportunities for Persuasion</vt:lpstr>
      <vt:lpstr>Written Submission Goals</vt:lpstr>
      <vt:lpstr>Technology in Writing</vt:lpstr>
      <vt:lpstr>Technology in Writing</vt:lpstr>
      <vt:lpstr>Technology in Writing</vt:lpstr>
      <vt:lpstr>Technology in Writing</vt:lpstr>
      <vt:lpstr>Technology in Writing</vt:lpstr>
      <vt:lpstr>PowerPoint Presentation</vt:lpstr>
      <vt:lpstr>DUCivR 7-5 HYPERLINKS IN COURT FILINGS</vt:lpstr>
      <vt:lpstr>DUCivR 7-5 HYPERLINKS IN COURT FILINGS</vt:lpstr>
      <vt:lpstr>DUCivR 7-5 HYPERLINKS IN COURT FILINGS</vt:lpstr>
      <vt:lpstr>Technology in Writing</vt:lpstr>
      <vt:lpstr>Technology in Writing</vt:lpstr>
      <vt:lpstr>Technology in Writing</vt:lpstr>
      <vt:lpstr>Technology in Writing</vt:lpstr>
      <vt:lpstr>Technology in Writing</vt:lpstr>
      <vt:lpstr>Hearing Goals</vt:lpstr>
      <vt:lpstr>Technology in Hearings</vt:lpstr>
      <vt:lpstr>Technology in Hearings</vt:lpstr>
      <vt:lpstr>Technology in Hearings</vt:lpstr>
      <vt:lpstr>PowerPoint Presentation</vt:lpstr>
      <vt:lpstr>Technology in Hearings</vt:lpstr>
      <vt:lpstr>Technology in Hearings</vt:lpstr>
      <vt:lpstr>Technology in Hearings</vt:lpstr>
      <vt:lpstr>Technology in Hearings</vt:lpstr>
      <vt:lpstr>Technology at Trial</vt:lpstr>
      <vt:lpstr>Technology at Trial</vt:lpstr>
      <vt:lpstr>Technology at Trial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Technology at Trial</vt:lpstr>
      <vt:lpstr>Technology at Trial</vt:lpstr>
      <vt:lpstr>Technology at Trial</vt:lpstr>
      <vt:lpstr>Technology at Trial</vt:lpstr>
      <vt:lpstr>Don’t forget all the other things you normally do SO WELL!</vt:lpstr>
      <vt:lpstr>Using Technology to Convince -- And Not Distract -- a Judge and Jury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Technology to Convince -- And Not Distract -- a Judge and Jury</dc:title>
  <dc:creator>David Nuffer</dc:creator>
  <cp:lastModifiedBy>David Nuffer</cp:lastModifiedBy>
  <cp:revision>53</cp:revision>
  <cp:lastPrinted>2013-04-17T10:23:48Z</cp:lastPrinted>
  <dcterms:created xsi:type="dcterms:W3CDTF">2013-04-06T14:21:41Z</dcterms:created>
  <dcterms:modified xsi:type="dcterms:W3CDTF">2013-04-19T15:03:02Z</dcterms:modified>
</cp:coreProperties>
</file>